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同学们好，今天咱们要一起走进围棋布局的世界，这是一份专为大家准备的核心思维入门实操指南，接下来就让我们一步步探索围棋布局的奥秘。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最后我们来区分守角和挂角里的核心差异。先看守角里的小飞守角和大飞守角，它们在稳固性和发展空间上各有不同；再看挂角里的小飞挂和大飞挂，它们的压迫感和后续发展也有区别。左侧的示意图展示了这四种棋形，结合表格里的对比，大家就能清楚它们的不同特点了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同学们，接下来我们要进入新的章节学习，这部分内容是边部行棋里的拆边与分投规则，这可是布局阶段非常关键的技巧，大家要认真听哦。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说到拆边，首先我们得搞清楚它到底是什么。拆边简单来说就是在棋盘边部拓展自己的阵地，它还分为不同的类型，老棋手们也留下了相关的棋谚来总结经验。大家看右上角这张楼盘规划图，是不是和我们在棋盘上规划阵地有点像？那拆二和拆三有什么不一样呢？下面这张表格会给大家清晰对比出它们的差异，帮助大家在实战里做出选择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现在我们来学习分投。先看左边这张市政道路护栏的图，其实分投就有点像在对方的势力范围里插上一个“护栏”，它的核心就是在对方控制的边部区域投子，作用就是分割对方的阵地，还能为自己争取发展空间。那使用分投有什么原则呢？首先空间上要合适，而且必须得给自己留好安全退路，这样才能保证我们的棋子不会陷入危险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好啦，边部行棋的内容我们就先讲到这里，接下来要进入接触战的处理环节，我们要学习的是出头与封锁的技巧，这可是在棋子短兵相接时的关键策略。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首先来看出头的核心方法，主要有三种：跳、飞、冲。大家看右侧的示意图，能更直观地理解这三种棋形。简单来说，跳就是快速向中间挺进，飞是轻盈地拓展位置，冲则是直接向前突破。那什么时候用哪种方法呢？下面的核心判断原则会告诉大家，在不同的场景下要选择最适合的出头方式，保证我们的棋子能顺利摆脱牵制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同学们，咱们现在来学习封锁的核心方法。首先给大家做个基本说明，先明确一下什么是封锁，以及判断是否构成封锁的原则。接下来，我们会从压、扳、镇这三种具体的封锁方法展开，每种方法都会给大家讲解动作要领，还有它们分别适合用在什么场景中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好了，前面的内容我们就告一段落，接下来进入全局进阶的环节，我们要学习的是扩张与侵消。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现在我们来看扩张的核心逻辑。首先在左侧，我们会先了解扩张的适用场景，一共有三种情况，之后还会介绍两种常见的扩张方式。右侧的这张图，展示的是企业战略落地的流程，大家可以结合这个图来理解扩张的逻辑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接下来我们讲侵消的核心逻辑。侵消主要有两种选择，分别是浅消和打入，我们会通过一个表格来对比它们的不同。另外，我们还会学习在不同厚薄的场景下，该怎么选择合适的侵消方式。大家可以结合左侧的这两个装饰图案来理解内容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接下来我们会先从布局的核心逻辑基础讲起，深入了解布局的底层逻辑，最后再一起学习布局局面的四类划分，咱们循序渐进，慢慢掌握。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现在到了最后一个环节，我们来对布局五步法做一个总结，同时学习怎么把这些方法运用到实战当中。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同学们，现在我们来学习布局五步法的核心流程，这是我们做好布局的关键。大家看屏幕左侧，这里列出了五个核心步骤，我们一步步来掌握。为了让大家更好理解布局的思路，右侧给大家准备了一幅商务流程插画，同时还有布局的核心原则，这些原则能帮我们在实操中把握好方向，大家可以结合步骤一起理解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接下来到了互动思考和课后练习环节。首先我们来看几个思考题，大家可以在心里思考一下答案，也可以和身边的同学交流。思考之后，还有课后练习等着大家，这是一个实战复盘任务，通过这个练习能帮大家巩固今天学到的内容，真正把知识转化为实操能力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今天的内容就到这里啦，感谢大家的认真听讲！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现在我们正式进入第一部分，布局核心逻辑基础，这是我们理解围棋布局的第一步，打好基础才能更好地掌握后续内容。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首先我们来看看布局的底层逻辑，我给大家做个类比，其实下棋就和盖房子是一个道理，盖房子要先打地基、规划结构，下棋也要先规划全局、确定方向。而布局的核心规则主要有两点，一是价值判断，我们要学会判断每一步棋的价值大小；二是行棋次序，要清楚什么时候该走什么棋，先后顺序不能乱。大家看左边这张新旧建筑对比图，就像布局里不同思路带来的不同结果，好的布局就像稳固的现代建筑，能支撑起后续的发展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接下来我们学习布局局面的四类划分，大家看上方的四个卡片，分别对应了四种不同的局面类型。这些局面划分其实和城市布局很像，就像这张现代化城市俯瞰图里，不同区域有不同功能，围棋里不同的局面也有不同的行棋优先级，我们要根据棋子的接触状态来确定下一步该走哪里，就像城市规划里要根据区域功能来安排建设顺序一样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同学们，接下来我们进入角部落子的入门学习，这一部分我们主要来了解围棋里的占角、守角与挂角这几个基础内容。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同学们，今天我们先来了解占角的四类选择。大家看左边的示意图，标注了四个不同的占角位置。接下来我们从特性上对比这四类占角，在级位阶段，我们的学习顺序是有讲究的，大家可以参考右侧的学习优先级提示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现在我们把星位和小目放在一起对比看看。它们的核心差异我们整理在了左侧的表格里，大家可以清晰看到两者的不同。我们还可以用理财产品来类比它们的策略选择，星位就像高风险高收益的产品，小目更像稳健型的产品。右侧的趋势图也能帮大家直观理解两者的特点差异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占角之后我们该怎么行棋呢？主要有两个方向，守角和挂角。守角是巩固我们占的角，能让角部更稳固，这里给大家推荐了一些常用招法；挂角则是去抢占对方的角部，起到限制对方的作用，同样也有推荐招法供大家参考。对于初学的同学，级位阶段有明确的学习路径建议，大家可以按这个顺序逐步掌握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8.png"/><Relationship Id="rId1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2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29.png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3" Type="http://schemas.openxmlformats.org/officeDocument/2006/relationships/image" Target="../media/image38.png"/><Relationship Id="rId2" Type="http://schemas.openxmlformats.org/officeDocument/2006/relationships/image" Target="../media/image18.png"/><Relationship Id="rId1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3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3.png"/><Relationship Id="rId3" Type="http://schemas.openxmlformats.org/officeDocument/2006/relationships/image" Target="../media/image42.png"/><Relationship Id="rId2" Type="http://schemas.openxmlformats.org/officeDocument/2006/relationships/image" Target="../media/image18.png"/><Relationship Id="rId1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5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48.png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Relationship Id="rId3" Type="http://schemas.openxmlformats.org/officeDocument/2006/relationships/image" Target="../media/image44.png"/><Relationship Id="rId2" Type="http://schemas.openxmlformats.org/officeDocument/2006/relationships/image" Target="../media/image18.png"/><Relationship Id="rId1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6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53.png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Relationship Id="rId3" Type="http://schemas.openxmlformats.org/officeDocument/2006/relationships/image" Target="../media/image49.png"/><Relationship Id="rId2" Type="http://schemas.openxmlformats.org/officeDocument/2006/relationships/image" Target="../media/image18.png"/><Relationship Id="rId1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58.png"/><Relationship Id="rId7" Type="http://schemas.openxmlformats.org/officeDocument/2006/relationships/image" Target="../media/image57.png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Relationship Id="rId3" Type="http://schemas.openxmlformats.org/officeDocument/2006/relationships/image" Target="../media/image32.png"/><Relationship Id="rId2" Type="http://schemas.openxmlformats.org/officeDocument/2006/relationships/image" Target="../media/image18.png"/><Relationship Id="rId10" Type="http://schemas.openxmlformats.org/officeDocument/2006/relationships/notesSlide" Target="../notesSlides/notesSlide18.xml"/><Relationship Id="rId1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9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63.png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Relationship Id="rId3" Type="http://schemas.openxmlformats.org/officeDocument/2006/relationships/image" Target="../media/image59.png"/><Relationship Id="rId2" Type="http://schemas.openxmlformats.org/officeDocument/2006/relationships/image" Target="../media/image18.png"/><Relationship Id="rId1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1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67.png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3" Type="http://schemas.openxmlformats.org/officeDocument/2006/relationships/image" Target="../media/image32.png"/><Relationship Id="rId2" Type="http://schemas.openxmlformats.org/officeDocument/2006/relationships/image" Target="../media/image18.png"/><Relationship Id="rId1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2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3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78.png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image" Target="../media/image7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4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17.png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24.png"/><Relationship Id="rId7" Type="http://schemas.openxmlformats.org/officeDocument/2006/relationships/image" Target="../media/image23.png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0" Type="http://schemas.openxmlformats.org/officeDocument/2006/relationships/notesSlide" Target="../notesSlides/notesSlide5.xml"/><Relationship Id="rId1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7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3" Type="http://schemas.openxmlformats.org/officeDocument/2006/relationships/image" Target="../media/image25.png"/><Relationship Id="rId2" Type="http://schemas.openxmlformats.org/officeDocument/2006/relationships/image" Target="../media/image18.png"/><Relationship Id="rId1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8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3" Type="http://schemas.openxmlformats.org/officeDocument/2006/relationships/image" Target="../media/image28.png"/><Relationship Id="rId2" Type="http://schemas.openxmlformats.org/officeDocument/2006/relationships/image" Target="../media/image18.png"/><Relationship Id="rId1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37.png"/><Relationship Id="rId7" Type="http://schemas.openxmlformats.org/officeDocument/2006/relationships/image" Target="../media/image36.png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3" Type="http://schemas.openxmlformats.org/officeDocument/2006/relationships/image" Target="../media/image18.png"/><Relationship Id="rId2" Type="http://schemas.openxmlformats.org/officeDocument/2006/relationships/image" Target="../media/image32.png"/><Relationship Id="rId10" Type="http://schemas.openxmlformats.org/officeDocument/2006/relationships/notesSlide" Target="../notesSlides/notesSlide9.xml"/><Relationship Id="rId1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0FDFA"/>
          </a:solidFill>
        </p:spPr>
      </p:sp>
      <p:sp>
        <p:nvSpPr>
          <p:cNvPr id="3" name="Shape 1"/>
          <p:cNvSpPr/>
          <p:nvPr/>
        </p:nvSpPr>
        <p:spPr>
          <a:xfrm>
            <a:off x="6667500" y="0"/>
            <a:ext cx="5524500" cy="6858000"/>
          </a:xfrm>
          <a:custGeom>
            <a:avLst/>
            <a:gdLst/>
            <a:ahLst/>
            <a:cxnLst/>
            <a:rect l="l" t="t" r="r" b="b"/>
            <a:pathLst>
              <a:path w="5524500" h="6858000">
                <a:moveTo>
                  <a:pt x="828675" y="0"/>
                </a:moveTo>
                <a:lnTo>
                  <a:pt x="5524500" y="0"/>
                </a:lnTo>
                <a:lnTo>
                  <a:pt x="55245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3C5BE">
              <a:alpha val="20000"/>
            </a:srgbClr>
          </a:solidFill>
        </p:spPr>
      </p:sp>
      <p:sp>
        <p:nvSpPr>
          <p:cNvPr id="4" name="Shape 2"/>
          <p:cNvSpPr/>
          <p:nvPr/>
        </p:nvSpPr>
        <p:spPr>
          <a:xfrm>
            <a:off x="-762000" y="4572000"/>
            <a:ext cx="3048000" cy="3048000"/>
          </a:xfrm>
          <a:prstGeom prst="ellipse">
            <a:avLst/>
          </a:prstGeom>
          <a:ln w="381000">
            <a:solidFill>
              <a:srgbClr val="CCFBF1">
                <a:alpha val="5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950571" y="333375"/>
            <a:ext cx="555129" cy="7048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4500" dirty="0">
                <a:solidFill>
                  <a:srgbClr val="D4AF37">
                    <a:alpha val="2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+</a:t>
            </a:r>
            <a:endParaRPr lang="en-US" sz="45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81950" y="0"/>
            <a:ext cx="1352110" cy="685800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7620000" y="0"/>
            <a:ext cx="4572000" cy="6858000"/>
          </a:xfrm>
          <a:custGeom>
            <a:avLst/>
            <a:gdLst/>
            <a:ahLst/>
            <a:cxnLst/>
            <a:rect l="l" t="t" r="r" b="b"/>
            <a:pathLst>
              <a:path w="4572000" h="6858000">
                <a:moveTo>
                  <a:pt x="914400" y="0"/>
                </a:moveTo>
                <a:lnTo>
                  <a:pt x="4572000" y="0"/>
                </a:lnTo>
                <a:lnTo>
                  <a:pt x="457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6D77"/>
          </a:solidFill>
          <a:effectLst>
            <a:outerShdw blurRad="476250" dist="238125" dir="5400000" algn="bl" rotWithShape="0">
              <a:srgbClr val="000000">
                <a:alpha val="25000"/>
              </a:srgbClr>
            </a:outerShdw>
          </a:effectLst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0" y="0"/>
            <a:ext cx="4572000" cy="685800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12001500" y="0"/>
            <a:ext cx="190500" cy="6858000"/>
          </a:xfrm>
          <a:prstGeom prst="rect">
            <a:avLst/>
          </a:prstGeom>
          <a:solidFill>
            <a:srgbClr val="005A63"/>
          </a:solidFill>
        </p:spPr>
      </p:sp>
      <p:sp>
        <p:nvSpPr>
          <p:cNvPr id="10" name="pptanim_0_0"/>
          <p:cNvSpPr/>
          <p:nvPr/>
        </p:nvSpPr>
        <p:spPr>
          <a:xfrm>
            <a:off x="914400" y="1439317"/>
            <a:ext cx="1360289" cy="342900"/>
          </a:xfrm>
          <a:prstGeom prst="roundRect">
            <a:avLst>
              <a:gd name="adj" fmla="val 5556"/>
            </a:avLst>
          </a:prstGeom>
          <a:solidFill>
            <a:srgbClr val="D4AF37"/>
          </a:solidFill>
          <a:effectLst>
            <a:outerShdw blurRad="57150" dist="38100" dir="54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1" name="pptanim_0_1"/>
          <p:cNvSpPr/>
          <p:nvPr/>
        </p:nvSpPr>
        <p:spPr>
          <a:xfrm>
            <a:off x="1028700" y="1505992"/>
            <a:ext cx="1465064" cy="23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b="1" kern="0" spc="1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入门实操指南</a:t>
            </a:r>
            <a:endParaRPr lang="en-US" sz="1300" dirty="0"/>
          </a:p>
        </p:txBody>
      </p:sp>
      <p:sp>
        <p:nvSpPr>
          <p:cNvPr id="12" name="Shape 8"/>
          <p:cNvSpPr/>
          <p:nvPr/>
        </p:nvSpPr>
        <p:spPr>
          <a:xfrm>
            <a:off x="2388989" y="1477417"/>
            <a:ext cx="19050" cy="266700"/>
          </a:xfrm>
          <a:prstGeom prst="rect">
            <a:avLst/>
          </a:prstGeom>
          <a:solidFill>
            <a:srgbClr val="83C5BE"/>
          </a:solidFill>
        </p:spPr>
      </p:sp>
      <p:sp>
        <p:nvSpPr>
          <p:cNvPr id="13" name="pptanim_0_3"/>
          <p:cNvSpPr/>
          <p:nvPr/>
        </p:nvSpPr>
        <p:spPr>
          <a:xfrm>
            <a:off x="2484239" y="1505992"/>
            <a:ext cx="1577429" cy="23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06D7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围棋启蒙系列课程</a:t>
            </a:r>
            <a:endParaRPr lang="en-US" sz="1300" dirty="0"/>
          </a:p>
        </p:txBody>
      </p:sp>
      <p:sp>
        <p:nvSpPr>
          <p:cNvPr id="14" name="pptanim_1_4"/>
          <p:cNvSpPr/>
          <p:nvPr/>
        </p:nvSpPr>
        <p:spPr>
          <a:xfrm>
            <a:off x="914400" y="2087017"/>
            <a:ext cx="6591300" cy="137903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92000"/>
              </a:lnSpc>
              <a:buNone/>
            </a:pPr>
            <a:r>
              <a:rPr lang="en-US" sz="4800" b="1" dirty="0">
                <a:solidFill>
                  <a:srgbClr val="006D7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围棋布局</a:t>
            </a:r>
            <a:endParaRPr lang="en-US" sz="4800" dirty="0"/>
          </a:p>
          <a:p>
            <a:pPr marL="0" indent="0" algn="l">
              <a:lnSpc>
                <a:spcPct val="92000"/>
              </a:lnSpc>
              <a:buNone/>
            </a:pPr>
            <a:r>
              <a:rPr lang="en-US" sz="4800" b="1" dirty="0">
                <a:solidFill>
                  <a:srgbClr val="2D374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核心思维训练</a:t>
            </a:r>
            <a:endParaRPr lang="en-US" sz="4800" dirty="0"/>
          </a:p>
        </p:txBody>
      </p:sp>
      <p:sp>
        <p:nvSpPr>
          <p:cNvPr id="15" name="Shape 11"/>
          <p:cNvSpPr/>
          <p:nvPr/>
        </p:nvSpPr>
        <p:spPr>
          <a:xfrm>
            <a:off x="914400" y="3732758"/>
            <a:ext cx="38100" cy="619125"/>
          </a:xfrm>
          <a:prstGeom prst="rect">
            <a:avLst/>
          </a:prstGeom>
          <a:solidFill>
            <a:srgbClr val="D4AF37"/>
          </a:solidFill>
        </p:spPr>
      </p:sp>
      <p:sp>
        <p:nvSpPr>
          <p:cNvPr id="16" name="pptanim_2_6"/>
          <p:cNvSpPr/>
          <p:nvPr/>
        </p:nvSpPr>
        <p:spPr>
          <a:xfrm>
            <a:off x="1181100" y="3770858"/>
            <a:ext cx="5600700" cy="2667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500" dirty="0">
                <a:solidFill>
                  <a:srgbClr val="6B728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建立布局阶段的系统化思考框架，深入理解每一步棋的底层逻</a:t>
            </a:r>
            <a:endParaRPr lang="en-US" sz="1500" dirty="0"/>
          </a:p>
        </p:txBody>
      </p:sp>
      <p:sp>
        <p:nvSpPr>
          <p:cNvPr id="17" name="pptanim_2_7"/>
          <p:cNvSpPr/>
          <p:nvPr/>
        </p:nvSpPr>
        <p:spPr>
          <a:xfrm>
            <a:off x="1181100" y="4080421"/>
            <a:ext cx="2552700" cy="2667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500" dirty="0">
                <a:solidFill>
                  <a:srgbClr val="6B728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辑，助你快速看清全局局势。</a:t>
            </a:r>
            <a:endParaRPr lang="en-US" sz="1500" dirty="0"/>
          </a:p>
        </p:txBody>
      </p:sp>
      <p:pic>
        <p:nvPicPr>
          <p:cNvPr id="18" name="pptanim_3_8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209" y="4778893"/>
            <a:ext cx="669981" cy="669981"/>
          </a:xfrm>
          <a:prstGeom prst="rect">
            <a:avLst/>
          </a:prstGeom>
        </p:spPr>
      </p:pic>
      <p:sp>
        <p:nvSpPr>
          <p:cNvPr id="19" name="pptanim_3_9"/>
          <p:cNvSpPr/>
          <p:nvPr/>
        </p:nvSpPr>
        <p:spPr>
          <a:xfrm>
            <a:off x="1752600" y="4828133"/>
            <a:ext cx="2798415" cy="2667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6D7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主讲人：围棋 education 团队</a:t>
            </a:r>
            <a:endParaRPr lang="en-US" sz="1500" dirty="0"/>
          </a:p>
        </p:txBody>
      </p:sp>
      <p:sp>
        <p:nvSpPr>
          <p:cNvPr id="20" name="pptanim_3_10"/>
          <p:cNvSpPr/>
          <p:nvPr/>
        </p:nvSpPr>
        <p:spPr>
          <a:xfrm>
            <a:off x="1752600" y="5113883"/>
            <a:ext cx="838200" cy="304800"/>
          </a:xfrm>
          <a:prstGeom prst="roundRect">
            <a:avLst>
              <a:gd name="adj" fmla="val 12500"/>
            </a:avLst>
          </a:prstGeom>
          <a:solidFill>
            <a:srgbClr val="E6FFFA"/>
          </a:solidFill>
        </p:spPr>
      </p:sp>
      <p:sp>
        <p:nvSpPr>
          <p:cNvPr id="21" name="pptanim_3_11"/>
          <p:cNvSpPr/>
          <p:nvPr/>
        </p:nvSpPr>
        <p:spPr>
          <a:xfrm>
            <a:off x="1828800" y="5161508"/>
            <a:ext cx="914400" cy="23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006D7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金牌讲师</a:t>
            </a:r>
            <a:endParaRPr lang="en-US" sz="1300" dirty="0"/>
          </a:p>
        </p:txBody>
      </p:sp>
      <p:sp>
        <p:nvSpPr>
          <p:cNvPr id="22" name="pptanim_3_12"/>
          <p:cNvSpPr/>
          <p:nvPr/>
        </p:nvSpPr>
        <p:spPr>
          <a:xfrm>
            <a:off x="2667000" y="5161508"/>
            <a:ext cx="1603028" cy="23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006D77">
                    <a:alpha val="6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| 棋艺思维启蒙中心</a:t>
            </a:r>
            <a:endParaRPr lang="en-US" sz="1300" dirty="0"/>
          </a:p>
        </p:txBody>
      </p:sp>
      <p:pic>
        <p:nvPicPr>
          <p:cNvPr id="23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35867" y="4401867"/>
            <a:ext cx="2169065" cy="2169065"/>
          </a:xfrm>
          <a:prstGeom prst="rect">
            <a:avLst/>
          </a:prstGeom>
        </p:spPr>
      </p:pic>
      <p:pic>
        <p:nvPicPr>
          <p:cNvPr id="24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02819" y="4968819"/>
            <a:ext cx="1339962" cy="1339962"/>
          </a:xfrm>
          <a:prstGeom prst="rect">
            <a:avLst/>
          </a:prstGeom>
        </p:spPr>
      </p:pic>
      <p:pic>
        <p:nvPicPr>
          <p:cNvPr id="25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41747" y="5207748"/>
            <a:ext cx="862106" cy="862104"/>
          </a:xfrm>
          <a:prstGeom prst="rect">
            <a:avLst/>
          </a:prstGeom>
        </p:spPr>
      </p:pic>
      <p:sp>
        <p:nvSpPr>
          <p:cNvPr id="26" name="pptanim_3_13"/>
          <p:cNvSpPr/>
          <p:nvPr/>
        </p:nvSpPr>
        <p:spPr>
          <a:xfrm>
            <a:off x="914400" y="4809083"/>
            <a:ext cx="609600" cy="609600"/>
          </a:xfrm>
          <a:prstGeom prst="roundRect">
            <a:avLst>
              <a:gd name="adj" fmla="val 25000"/>
            </a:avLst>
          </a:prstGeom>
          <a:solidFill>
            <a:srgbClr val="006D77"/>
          </a:solidFill>
          <a:effectLst>
            <a:outerShdw blurRad="142875" dist="95250" dir="54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27" name="pptanim_3_1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6325" y="4971008"/>
            <a:ext cx="285750" cy="28575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  <p:bldP spid="14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6" grpId="0" animBg="1"/>
      <p:bldP spid="2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8FAFB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6D77"/>
          </a:solidFill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06000" y="1066800"/>
            <a:ext cx="2286000" cy="17145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0515600" y="3048000"/>
            <a:ext cx="914400" cy="914400"/>
          </a:xfrm>
          <a:prstGeom prst="ellipse">
            <a:avLst/>
          </a:prstGeom>
          <a:ln w="57150">
            <a:solidFill>
              <a:srgbClr val="83C5BE">
                <a:alpha val="1000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381000" y="5257800"/>
            <a:ext cx="1219200" cy="1219200"/>
          </a:xfrm>
          <a:prstGeom prst="ellipse">
            <a:avLst/>
          </a:prstGeom>
          <a:ln w="95250">
            <a:solidFill>
              <a:srgbClr val="006D77">
                <a:alpha val="500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0" y="952500"/>
            <a:ext cx="12192000" cy="0"/>
          </a:xfrm>
          <a:prstGeom prst="line">
            <a:avLst/>
          </a:prstGeom>
          <a:noFill/>
          <a:ln w="9525">
            <a:solidFill>
              <a:srgbClr val="F3F4F6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143000" y="323850"/>
            <a:ext cx="5553224" cy="4286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700" b="1" kern="0" spc="-100" dirty="0">
                <a:solidFill>
                  <a:srgbClr val="006D7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围棋布石：守角与挂角的核心差异</a:t>
            </a:r>
            <a:endParaRPr lang="en-US" sz="2700" dirty="0"/>
          </a:p>
        </p:txBody>
      </p:sp>
      <p:sp>
        <p:nvSpPr>
          <p:cNvPr id="9" name="Shape 6"/>
          <p:cNvSpPr/>
          <p:nvPr/>
        </p:nvSpPr>
        <p:spPr>
          <a:xfrm>
            <a:off x="609600" y="333375"/>
            <a:ext cx="381000" cy="381000"/>
          </a:xfrm>
          <a:prstGeom prst="roundRect">
            <a:avLst>
              <a:gd name="adj" fmla="val 20000"/>
            </a:avLst>
          </a:prstGeom>
          <a:solidFill>
            <a:srgbClr val="006D77"/>
          </a:solidFill>
          <a:effectLst>
            <a:outerShdw blurRad="19050" dist="9525" dir="5400000" algn="bl" rotWithShape="0">
              <a:srgbClr val="000000">
                <a:alpha val="5000"/>
              </a:srgbClr>
            </a:outerShdw>
          </a:effectLst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432048"/>
            <a:ext cx="190500" cy="190500"/>
          </a:xfrm>
          <a:prstGeom prst="rect">
            <a:avLst/>
          </a:prstGeom>
        </p:spPr>
      </p:pic>
      <p:sp>
        <p:nvSpPr>
          <p:cNvPr id="14" name="pptanim_1_3"/>
          <p:cNvSpPr/>
          <p:nvPr/>
        </p:nvSpPr>
        <p:spPr>
          <a:xfrm>
            <a:off x="4229100" y="1619250"/>
            <a:ext cx="7353300" cy="2190750"/>
          </a:xfrm>
          <a:prstGeom prst="roundRect">
            <a:avLst>
              <a:gd name="adj" fmla="val 6957"/>
            </a:avLst>
          </a:prstGeom>
          <a:solidFill>
            <a:srgbClr val="FFFFFF">
              <a:alpha val="90000"/>
            </a:srgbClr>
          </a:solidFill>
          <a:ln w="9525">
            <a:solidFill>
              <a:srgbClr val="F3F4F6"/>
            </a:solidFill>
            <a:prstDash val="solid"/>
          </a:ln>
          <a:effectLst>
            <a:outerShdw blurRad="19050" dist="9525" dir="5400000" algn="bl" rotWithShape="0">
              <a:srgbClr val="000000">
                <a:alpha val="5000"/>
              </a:srgbClr>
            </a:outerShdw>
          </a:effectLst>
        </p:spPr>
      </p:sp>
      <p:sp>
        <p:nvSpPr>
          <p:cNvPr id="15" name="pptanim_1_4"/>
          <p:cNvSpPr/>
          <p:nvPr/>
        </p:nvSpPr>
        <p:spPr>
          <a:xfrm>
            <a:off x="4695825" y="1876425"/>
            <a:ext cx="2349252" cy="304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29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小飞守角 vs 大飞守角</a:t>
            </a:r>
            <a:endParaRPr lang="en-US" sz="1800" dirty="0"/>
          </a:p>
        </p:txBody>
      </p:sp>
      <p:sp>
        <p:nvSpPr>
          <p:cNvPr id="16" name="pptanim_1_5"/>
          <p:cNvSpPr/>
          <p:nvPr/>
        </p:nvSpPr>
        <p:spPr>
          <a:xfrm>
            <a:off x="4467225" y="1952625"/>
            <a:ext cx="114300" cy="114300"/>
          </a:xfrm>
          <a:prstGeom prst="ellipse">
            <a:avLst/>
          </a:prstGeom>
          <a:solidFill>
            <a:srgbClr val="006D77"/>
          </a:solidFill>
        </p:spPr>
      </p:sp>
      <p:sp>
        <p:nvSpPr>
          <p:cNvPr id="17" name="pptanim_1_6"/>
          <p:cNvSpPr/>
          <p:nvPr/>
        </p:nvSpPr>
        <p:spPr>
          <a:xfrm>
            <a:off x="4467225" y="2238375"/>
            <a:ext cx="6877050" cy="1333500"/>
          </a:xfrm>
          <a:prstGeom prst="roundRect">
            <a:avLst>
              <a:gd name="adj" fmla="val 8571"/>
            </a:avLst>
          </a:prstGeom>
          <a:ln w="9525">
            <a:solidFill>
              <a:srgbClr val="F3F4F6"/>
            </a:solidFill>
            <a:prstDash val="solid"/>
          </a:ln>
        </p:spPr>
      </p:sp>
      <p:graphicFrame>
        <p:nvGraphicFramePr>
          <p:cNvPr id="23" name="Table 0"/>
          <p:cNvGraphicFramePr>
            <a:graphicFrameLocks noGrp="1"/>
          </p:cNvGraphicFramePr>
          <p:nvPr/>
        </p:nvGraphicFramePr>
        <p:xfrm>
          <a:off x="4476750" y="2247900"/>
          <a:ext cx="6858000" cy="1271588"/>
        </p:xfrm>
        <a:graphic>
          <a:graphicData uri="http://schemas.openxmlformats.org/drawingml/2006/table">
            <a:tbl>
              <a:tblPr/>
              <a:tblGrid>
                <a:gridCol w="1714500"/>
                <a:gridCol w="2619375"/>
                <a:gridCol w="2524125"/>
              </a:tblGrid>
              <a:tr h="500063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006D77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对比维度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14300" marR="1143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F3F4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D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37415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小飞守角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14300" marR="1143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F3F4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D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37415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大飞守角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14300" marR="1143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F3F4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DFA"/>
                    </a:solidFill>
                  </a:tcPr>
                </a:tc>
              </a:tr>
              <a:tr h="771525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4B5563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特点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14300" marR="1143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F3F4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4B5563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结实、实地好，防守严密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14300" marR="1143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F3F4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4B5563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速度快、棋形偏薄，有侵入余地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14300" marR="1143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F3F4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9" name="pptanim_2_8"/>
          <p:cNvSpPr/>
          <p:nvPr/>
        </p:nvSpPr>
        <p:spPr>
          <a:xfrm>
            <a:off x="4229100" y="4000500"/>
            <a:ext cx="7353300" cy="2190750"/>
          </a:xfrm>
          <a:prstGeom prst="roundRect">
            <a:avLst>
              <a:gd name="adj" fmla="val 6957"/>
            </a:avLst>
          </a:prstGeom>
          <a:solidFill>
            <a:srgbClr val="FFFFFF">
              <a:alpha val="90000"/>
            </a:srgbClr>
          </a:solidFill>
          <a:ln w="9525">
            <a:solidFill>
              <a:srgbClr val="F3F4F6"/>
            </a:solidFill>
            <a:prstDash val="solid"/>
          </a:ln>
          <a:effectLst>
            <a:outerShdw blurRad="19050" dist="9525" dir="5400000" algn="bl" rotWithShape="0">
              <a:srgbClr val="000000">
                <a:alpha val="5000"/>
              </a:srgbClr>
            </a:outerShdw>
          </a:effectLst>
        </p:spPr>
      </p:sp>
      <p:sp>
        <p:nvSpPr>
          <p:cNvPr id="20" name="pptanim_2_9"/>
          <p:cNvSpPr/>
          <p:nvPr/>
        </p:nvSpPr>
        <p:spPr>
          <a:xfrm>
            <a:off x="4695825" y="4257675"/>
            <a:ext cx="1892052" cy="304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29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小飞挂 vs 大飞挂</a:t>
            </a:r>
            <a:endParaRPr lang="en-US" sz="1800" dirty="0"/>
          </a:p>
        </p:txBody>
      </p:sp>
      <p:sp>
        <p:nvSpPr>
          <p:cNvPr id="21" name="pptanim_2_10"/>
          <p:cNvSpPr/>
          <p:nvPr/>
        </p:nvSpPr>
        <p:spPr>
          <a:xfrm>
            <a:off x="4467225" y="4333875"/>
            <a:ext cx="114300" cy="114300"/>
          </a:xfrm>
          <a:prstGeom prst="ellipse">
            <a:avLst/>
          </a:prstGeom>
          <a:solidFill>
            <a:srgbClr val="83C5BE"/>
          </a:solidFill>
        </p:spPr>
      </p:sp>
      <p:sp>
        <p:nvSpPr>
          <p:cNvPr id="22" name="pptanim_2_11"/>
          <p:cNvSpPr/>
          <p:nvPr/>
        </p:nvSpPr>
        <p:spPr>
          <a:xfrm>
            <a:off x="4467225" y="4619625"/>
            <a:ext cx="6877050" cy="1333500"/>
          </a:xfrm>
          <a:prstGeom prst="roundRect">
            <a:avLst>
              <a:gd name="adj" fmla="val 8571"/>
            </a:avLst>
          </a:prstGeom>
          <a:ln w="9525">
            <a:solidFill>
              <a:srgbClr val="F3F4F6"/>
            </a:solidFill>
            <a:prstDash val="solid"/>
          </a:ln>
        </p:spPr>
      </p:sp>
      <p:graphicFrame>
        <p:nvGraphicFramePr>
          <p:cNvPr id="24" name="Table 1"/>
          <p:cNvGraphicFramePr>
            <a:graphicFrameLocks noGrp="1"/>
          </p:cNvGraphicFramePr>
          <p:nvPr/>
        </p:nvGraphicFramePr>
        <p:xfrm>
          <a:off x="4476750" y="4629150"/>
          <a:ext cx="6858000" cy="1271588"/>
        </p:xfrm>
        <a:graphic>
          <a:graphicData uri="http://schemas.openxmlformats.org/drawingml/2006/table">
            <a:tbl>
              <a:tblPr/>
              <a:tblGrid>
                <a:gridCol w="1714500"/>
                <a:gridCol w="2719090"/>
                <a:gridCol w="2424410"/>
              </a:tblGrid>
              <a:tr h="500063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006D77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对比维度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14300" marR="1143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F3F4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D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37415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小飞挂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14300" marR="1143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F3F4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D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37415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大飞挂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14300" marR="1143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F3F4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DFA"/>
                    </a:solidFill>
                  </a:tcPr>
                </a:tc>
              </a:tr>
              <a:tr h="771525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4B5563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特点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14300" marR="1143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F3F4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4B5563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常见、稳健，施压适度且变化复杂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14300" marR="1143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F3F4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4B5563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速度快、棋形偏薄，便于轻灵转身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14300" marR="1143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F3F4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6D77"/>
          </a:solidFill>
        </p:spPr>
      </p:sp>
      <p:sp>
        <p:nvSpPr>
          <p:cNvPr id="3" name="Shape 1"/>
          <p:cNvSpPr/>
          <p:nvPr/>
        </p:nvSpPr>
        <p:spPr>
          <a:xfrm>
            <a:off x="6096000" y="0"/>
            <a:ext cx="6096000" cy="6858000"/>
          </a:xfrm>
          <a:custGeom>
            <a:avLst/>
            <a:gdLst/>
            <a:ahLst/>
            <a:cxnLst/>
            <a:rect l="l" t="t" r="r" b="b"/>
            <a:pathLst>
              <a:path w="6096000" h="6858000">
                <a:moveTo>
                  <a:pt x="121920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5A63">
              <a:alpha val="50000"/>
            </a:srgbClr>
          </a:solidFill>
        </p:spPr>
      </p:sp>
      <p:sp>
        <p:nvSpPr>
          <p:cNvPr id="4" name="Shape 2"/>
          <p:cNvSpPr/>
          <p:nvPr/>
        </p:nvSpPr>
        <p:spPr>
          <a:xfrm>
            <a:off x="8382000" y="3048000"/>
            <a:ext cx="4762500" cy="4762500"/>
          </a:xfrm>
          <a:prstGeom prst="ellipse">
            <a:avLst/>
          </a:prstGeom>
          <a:ln w="9525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858250" y="3524250"/>
            <a:ext cx="3810000" cy="3810000"/>
          </a:xfrm>
          <a:prstGeom prst="ellipse">
            <a:avLst/>
          </a:prstGeom>
          <a:ln w="9525">
            <a:solidFill>
              <a:srgbClr val="83C5BE">
                <a:alpha val="2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81000" y="762000"/>
            <a:ext cx="152400" cy="152400"/>
          </a:xfrm>
          <a:prstGeom prst="ellipse">
            <a:avLst/>
          </a:prstGeom>
          <a:solidFill>
            <a:srgbClr val="D4AF37">
              <a:alpha val="60000"/>
            </a:srgbClr>
          </a:solidFill>
        </p:spPr>
      </p:sp>
      <p:sp>
        <p:nvSpPr>
          <p:cNvPr id="7" name="Shape 5"/>
          <p:cNvSpPr/>
          <p:nvPr/>
        </p:nvSpPr>
        <p:spPr>
          <a:xfrm>
            <a:off x="6096000" y="6019800"/>
            <a:ext cx="76200" cy="76200"/>
          </a:xfrm>
          <a:prstGeom prst="ellipse">
            <a:avLst/>
          </a:prstGeom>
          <a:solidFill>
            <a:srgbClr val="FFFFFF">
              <a:alpha val="60000"/>
            </a:srgbClr>
          </a:solidFill>
        </p:spPr>
      </p:sp>
      <p:sp>
        <p:nvSpPr>
          <p:cNvPr id="8" name="pptanim_0_0"/>
          <p:cNvSpPr/>
          <p:nvPr/>
        </p:nvSpPr>
        <p:spPr>
          <a:xfrm>
            <a:off x="914400" y="1497806"/>
            <a:ext cx="2271266" cy="400050"/>
          </a:xfrm>
          <a:prstGeom prst="roundRect">
            <a:avLst>
              <a:gd name="adj" fmla="val 50000"/>
            </a:avLst>
          </a:prstGeom>
          <a:ln w="9525">
            <a:solidFill>
              <a:srgbClr val="83C5BE"/>
            </a:solidFill>
            <a:prstDash val="solid"/>
          </a:ln>
        </p:spPr>
      </p:sp>
      <p:sp>
        <p:nvSpPr>
          <p:cNvPr id="9" name="pptanim_0_1"/>
          <p:cNvSpPr/>
          <p:nvPr/>
        </p:nvSpPr>
        <p:spPr>
          <a:xfrm>
            <a:off x="1114425" y="1593056"/>
            <a:ext cx="2533204" cy="23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kern="0" spc="300" dirty="0">
                <a:solidFill>
                  <a:srgbClr val="83C5B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CHAPTER THREE</a:t>
            </a:r>
            <a:endParaRPr lang="en-US" sz="1300" dirty="0"/>
          </a:p>
        </p:txBody>
      </p:sp>
      <p:sp>
        <p:nvSpPr>
          <p:cNvPr id="10" name="pptanim_1_2"/>
          <p:cNvSpPr/>
          <p:nvPr/>
        </p:nvSpPr>
        <p:spPr>
          <a:xfrm>
            <a:off x="914400" y="2126456"/>
            <a:ext cx="5562600" cy="16573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51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边部行棋规则：</a:t>
            </a:r>
            <a:endParaRPr lang="en-US" sz="5100" dirty="0"/>
          </a:p>
          <a:p>
            <a:pPr marL="0" indent="0" algn="l">
              <a:lnSpc>
                <a:spcPct val="104000"/>
              </a:lnSpc>
              <a:buNone/>
            </a:pPr>
            <a:r>
              <a:rPr lang="en-US" sz="5100" b="1" dirty="0">
                <a:solidFill>
                  <a:srgbClr val="83C5B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拆边与</a:t>
            </a:r>
            <a:r>
              <a:rPr lang="zh-CN" altLang="en-US" sz="5100" b="1" dirty="0">
                <a:solidFill>
                  <a:srgbClr val="83C5B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打入，</a:t>
            </a:r>
            <a:r>
              <a:rPr lang="zh-CN" altLang="en-US" sz="5100" b="1" dirty="0">
                <a:solidFill>
                  <a:srgbClr val="83C5B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分投</a:t>
            </a:r>
            <a:endParaRPr lang="zh-CN" altLang="en-US" sz="5100" b="1" dirty="0">
              <a:solidFill>
                <a:srgbClr val="83C5B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pic>
        <p:nvPicPr>
          <p:cNvPr id="11" name="pptanim_2_3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" y="4050506"/>
            <a:ext cx="914400" cy="76200"/>
          </a:xfrm>
          <a:prstGeom prst="rect">
            <a:avLst/>
          </a:prstGeom>
        </p:spPr>
      </p:pic>
      <p:sp>
        <p:nvSpPr>
          <p:cNvPr id="12" name="pptanim_3_4"/>
          <p:cNvSpPr/>
          <p:nvPr/>
        </p:nvSpPr>
        <p:spPr>
          <a:xfrm>
            <a:off x="914400" y="4469606"/>
            <a:ext cx="5486400" cy="88582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500" dirty="0">
                <a:solidFill>
                  <a:srgbClr val="D1D5D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当角部局势基本稳定后，棋局的焦点将转移到辽阔的边部。通过合理的“拆边”扩张己方阵营，以及“</a:t>
            </a:r>
            <a:r>
              <a:rPr lang="zh-CN" altLang="en-US" sz="1500" dirty="0">
                <a:solidFill>
                  <a:srgbClr val="D1D5D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打入，</a:t>
            </a:r>
            <a:r>
              <a:rPr lang="en-US" sz="1500" dirty="0">
                <a:solidFill>
                  <a:srgbClr val="D1D5D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分投”限制对手势力，是围棋中盘布局的关键技术。</a:t>
            </a:r>
            <a:endParaRPr lang="en-US" sz="1500" dirty="0"/>
          </a:p>
        </p:txBody>
      </p:sp>
      <p:sp>
        <p:nvSpPr>
          <p:cNvPr id="13" name="pptanim_4_5"/>
          <p:cNvSpPr/>
          <p:nvPr/>
        </p:nvSpPr>
        <p:spPr>
          <a:xfrm>
            <a:off x="7963793" y="2043113"/>
            <a:ext cx="3390007" cy="280987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8700" b="1" dirty="0">
                <a:solidFill>
                  <a:srgbClr val="FFFFFF">
                    <a:alpha val="1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sz="187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8FAFB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6D77"/>
          </a:solidFill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06000" y="1066800"/>
            <a:ext cx="2286000" cy="17145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0515600" y="3048000"/>
            <a:ext cx="914400" cy="914400"/>
          </a:xfrm>
          <a:prstGeom prst="ellipse">
            <a:avLst/>
          </a:prstGeom>
          <a:ln w="57150">
            <a:solidFill>
              <a:srgbClr val="83C5BE">
                <a:alpha val="1000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381000" y="5257800"/>
            <a:ext cx="1219200" cy="1219200"/>
          </a:xfrm>
          <a:prstGeom prst="ellipse">
            <a:avLst/>
          </a:prstGeom>
          <a:ln w="95250">
            <a:solidFill>
              <a:srgbClr val="006D77">
                <a:alpha val="500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0" y="952500"/>
            <a:ext cx="12192000" cy="0"/>
          </a:xfrm>
          <a:prstGeom prst="line">
            <a:avLst/>
          </a:prstGeom>
          <a:noFill/>
          <a:ln w="9525">
            <a:solidFill>
              <a:srgbClr val="F3F4F6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143000" y="323850"/>
            <a:ext cx="5223570" cy="4286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700" b="1" kern="0" spc="-100" dirty="0">
                <a:solidFill>
                  <a:srgbClr val="006D7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围棋基础战术：拆边的两类选择</a:t>
            </a:r>
            <a:endParaRPr lang="en-US" sz="2700" dirty="0"/>
          </a:p>
        </p:txBody>
      </p:sp>
      <p:sp>
        <p:nvSpPr>
          <p:cNvPr id="9" name="Shape 6"/>
          <p:cNvSpPr/>
          <p:nvPr/>
        </p:nvSpPr>
        <p:spPr>
          <a:xfrm>
            <a:off x="609600" y="333375"/>
            <a:ext cx="381000" cy="381000"/>
          </a:xfrm>
          <a:prstGeom prst="roundRect">
            <a:avLst>
              <a:gd name="adj" fmla="val 20000"/>
            </a:avLst>
          </a:prstGeom>
          <a:solidFill>
            <a:srgbClr val="006D77"/>
          </a:solidFill>
          <a:effectLst>
            <a:outerShdw blurRad="19050" dist="9525" dir="5400000" algn="bl" rotWithShape="0">
              <a:srgbClr val="000000">
                <a:alpha val="5000"/>
              </a:srgbClr>
            </a:outerShdw>
          </a:effectLst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432048"/>
            <a:ext cx="190500" cy="190500"/>
          </a:xfrm>
          <a:prstGeom prst="rect">
            <a:avLst/>
          </a:prstGeom>
        </p:spPr>
      </p:pic>
      <p:sp>
        <p:nvSpPr>
          <p:cNvPr id="11" name="pptanim_0_0"/>
          <p:cNvSpPr/>
          <p:nvPr/>
        </p:nvSpPr>
        <p:spPr>
          <a:xfrm>
            <a:off x="952500" y="1200150"/>
            <a:ext cx="1447800" cy="304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29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拆边核心定义</a:t>
            </a:r>
            <a:endParaRPr lang="en-US" sz="1800" dirty="0"/>
          </a:p>
        </p:txBody>
      </p:sp>
      <p:pic>
        <p:nvPicPr>
          <p:cNvPr id="12" name="pptanim_0_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226195"/>
            <a:ext cx="228600" cy="228600"/>
          </a:xfrm>
          <a:prstGeom prst="rect">
            <a:avLst/>
          </a:prstGeom>
        </p:spPr>
      </p:pic>
      <p:sp>
        <p:nvSpPr>
          <p:cNvPr id="13" name="pptanim_0_2"/>
          <p:cNvSpPr/>
          <p:nvPr/>
        </p:nvSpPr>
        <p:spPr>
          <a:xfrm>
            <a:off x="609600" y="1600200"/>
            <a:ext cx="6299149" cy="87391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300" dirty="0">
                <a:solidFill>
                  <a:srgbClr val="4B556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拆边是围棋中非常关键的行棋手段，指从自己已有的棋子向边上展开。通过合理的拆边，可以快速建立根据地或扩张势力范围。在实战中，拆边主要分为</a:t>
            </a:r>
            <a:r>
              <a:rPr lang="en-US" sz="1300" b="1" dirty="0">
                <a:solidFill>
                  <a:srgbClr val="006D7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「拆二」</a:t>
            </a:r>
            <a:r>
              <a:rPr lang="en-US" sz="1300" dirty="0">
                <a:solidFill>
                  <a:srgbClr val="4B556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与</a:t>
            </a:r>
            <a:r>
              <a:rPr lang="en-US" sz="1300" b="1" dirty="0">
                <a:solidFill>
                  <a:srgbClr val="006D7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「拆三」</a:t>
            </a:r>
            <a:r>
              <a:rPr lang="en-US" sz="1300" dirty="0">
                <a:solidFill>
                  <a:srgbClr val="4B556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两类，它们在安全度与行棋速度上各有侧重。</a:t>
            </a:r>
            <a:endParaRPr lang="en-US" sz="1300" dirty="0"/>
          </a:p>
        </p:txBody>
      </p:sp>
      <p:sp>
        <p:nvSpPr>
          <p:cNvPr id="14" name="pptanim_0_3"/>
          <p:cNvSpPr/>
          <p:nvPr/>
        </p:nvSpPr>
        <p:spPr>
          <a:xfrm>
            <a:off x="609600" y="3067050"/>
            <a:ext cx="6222950" cy="590550"/>
          </a:xfrm>
          <a:prstGeom prst="roundRect">
            <a:avLst>
              <a:gd name="adj" fmla="val 19355"/>
            </a:avLst>
          </a:prstGeom>
          <a:solidFill>
            <a:srgbClr val="F0FDFA"/>
          </a:solidFill>
          <a:ln w="9525">
            <a:solidFill>
              <a:srgbClr val="83C5BE"/>
            </a:solidFill>
            <a:prstDash val="solid"/>
          </a:ln>
        </p:spPr>
      </p:sp>
      <p:sp>
        <p:nvSpPr>
          <p:cNvPr id="15" name="pptanim_0_4"/>
          <p:cNvSpPr/>
          <p:nvPr/>
        </p:nvSpPr>
        <p:spPr>
          <a:xfrm>
            <a:off x="1019175" y="3257550"/>
            <a:ext cx="933450" cy="23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06D7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经典棋谚：</a:t>
            </a:r>
            <a:endParaRPr lang="en-US" sz="1300" dirty="0"/>
          </a:p>
        </p:txBody>
      </p:sp>
      <p:pic>
        <p:nvPicPr>
          <p:cNvPr id="16" name="pptanim_0_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525" y="3278237"/>
            <a:ext cx="171450" cy="171450"/>
          </a:xfrm>
          <a:prstGeom prst="rect">
            <a:avLst/>
          </a:prstGeom>
        </p:spPr>
      </p:pic>
      <p:sp>
        <p:nvSpPr>
          <p:cNvPr id="17" name="pptanim_0_6"/>
          <p:cNvSpPr/>
          <p:nvPr/>
        </p:nvSpPr>
        <p:spPr>
          <a:xfrm>
            <a:off x="1914525" y="3257550"/>
            <a:ext cx="4245025" cy="23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37415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“立二拆三，立三拆四”，拆边距离常与立子高度相关。</a:t>
            </a:r>
            <a:endParaRPr lang="en-US" sz="1300" dirty="0"/>
          </a:p>
        </p:txBody>
      </p:sp>
      <p:sp>
        <p:nvSpPr>
          <p:cNvPr id="18" name="pptanim_1_7"/>
          <p:cNvSpPr/>
          <p:nvPr/>
        </p:nvSpPr>
        <p:spPr>
          <a:xfrm>
            <a:off x="7137350" y="1181100"/>
            <a:ext cx="4445050" cy="1905000"/>
          </a:xfrm>
          <a:prstGeom prst="roundRect">
            <a:avLst>
              <a:gd name="adj" fmla="val 8000"/>
            </a:avLst>
          </a:prstGeom>
          <a:ln w="9525">
            <a:solidFill>
              <a:srgbClr val="F3F4F6"/>
            </a:solidFill>
            <a:prstDash val="solid"/>
          </a:ln>
          <a:effectLst>
            <a:outerShdw blurRad="57150" dist="38100" dir="54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19" name="pptanim_1_8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6875" y="1190625"/>
            <a:ext cx="4426000" cy="1905000"/>
          </a:xfrm>
          <a:prstGeom prst="rect">
            <a:avLst/>
          </a:prstGeom>
        </p:spPr>
      </p:pic>
      <p:pic>
        <p:nvPicPr>
          <p:cNvPr id="20" name="pptanim_1_9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6875" y="2314575"/>
            <a:ext cx="4426000" cy="762000"/>
          </a:xfrm>
          <a:prstGeom prst="rect">
            <a:avLst/>
          </a:prstGeom>
        </p:spPr>
      </p:pic>
      <p:sp>
        <p:nvSpPr>
          <p:cNvPr id="21" name="pptanim_1_10"/>
          <p:cNvSpPr/>
          <p:nvPr/>
        </p:nvSpPr>
        <p:spPr>
          <a:xfrm>
            <a:off x="7261175" y="2457450"/>
            <a:ext cx="4197401" cy="50482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行棋拆边如同城市规划：合理布局空间，兼顾安全与效率</a:t>
            </a:r>
            <a:endParaRPr lang="en-US" sz="1300" dirty="0"/>
          </a:p>
        </p:txBody>
      </p:sp>
      <p:sp>
        <p:nvSpPr>
          <p:cNvPr id="22" name="pptanim_1_11"/>
          <p:cNvSpPr/>
          <p:nvPr/>
        </p:nvSpPr>
        <p:spPr>
          <a:xfrm>
            <a:off x="8667750" y="3419475"/>
            <a:ext cx="4521250" cy="23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i="1" dirty="0">
                <a:solidFill>
                  <a:srgbClr val="9CA3A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注：拆边策略需根据周围局势灵活选择</a:t>
            </a:r>
            <a:endParaRPr lang="en-US" sz="1300" dirty="0"/>
          </a:p>
        </p:txBody>
      </p:sp>
      <p:sp>
        <p:nvSpPr>
          <p:cNvPr id="23" name="pptanim_2_12"/>
          <p:cNvSpPr/>
          <p:nvPr/>
        </p:nvSpPr>
        <p:spPr>
          <a:xfrm>
            <a:off x="1009650" y="4210050"/>
            <a:ext cx="2133600" cy="304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29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拆二与拆三差异对比</a:t>
            </a:r>
            <a:endParaRPr lang="en-US" sz="1800" dirty="0"/>
          </a:p>
        </p:txBody>
      </p:sp>
      <p:pic>
        <p:nvPicPr>
          <p:cNvPr id="24" name="pptanim_2_1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4200525"/>
            <a:ext cx="285750" cy="285750"/>
          </a:xfrm>
          <a:prstGeom prst="rect">
            <a:avLst/>
          </a:prstGeom>
        </p:spPr>
      </p:pic>
      <p:sp>
        <p:nvSpPr>
          <p:cNvPr id="25" name="pptanim_2_14"/>
          <p:cNvSpPr/>
          <p:nvPr/>
        </p:nvSpPr>
        <p:spPr>
          <a:xfrm>
            <a:off x="609600" y="4610100"/>
            <a:ext cx="10972800" cy="2019300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 w="9525">
            <a:solidFill>
              <a:srgbClr val="E5E7EB"/>
            </a:solidFill>
            <a:prstDash val="solid"/>
          </a:ln>
          <a:effectLst>
            <a:outerShdw blurRad="19050" dist="9525" dir="5400000" algn="bl" rotWithShape="0">
              <a:srgbClr val="000000">
                <a:alpha val="5000"/>
              </a:srgbClr>
            </a:outerShdw>
          </a:effectLst>
        </p:spPr>
      </p:sp>
      <p:graphicFrame>
        <p:nvGraphicFramePr>
          <p:cNvPr id="26" name="Table 0"/>
          <p:cNvGraphicFramePr>
            <a:graphicFrameLocks noGrp="1"/>
          </p:cNvGraphicFramePr>
          <p:nvPr/>
        </p:nvGraphicFramePr>
        <p:xfrm>
          <a:off x="619125" y="4619625"/>
          <a:ext cx="10953750" cy="2000251"/>
        </p:xfrm>
        <a:graphic>
          <a:graphicData uri="http://schemas.openxmlformats.org/drawingml/2006/table">
            <a:tbl>
              <a:tblPr/>
              <a:tblGrid>
                <a:gridCol w="2738438"/>
                <a:gridCol w="4010620"/>
                <a:gridCol w="4204692"/>
              </a:tblGrid>
              <a:tr h="4953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对比维度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28600" marR="2286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006D7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拆二 (Extension of Two)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28600" marR="2286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006D7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拆三 (Extension of Three)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28600" marR="2286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006D77"/>
                    </a:solidFill>
                  </a:tcPr>
                </a:tc>
              </a:tr>
              <a:tr h="500063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6D77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间距大小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28600" marR="2286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37415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中间隔</a:t>
                      </a:r>
                      <a:r>
                        <a:rPr lang="zh-CN" altLang="en-US" sz="1400" dirty="0">
                          <a:solidFill>
                            <a:srgbClr val="37415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两条</a:t>
                      </a:r>
                      <a:r>
                        <a:rPr lang="en-US" sz="1400" dirty="0">
                          <a:solidFill>
                            <a:srgbClr val="37415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棋盘线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28600" marR="2286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37415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中间隔</a:t>
                      </a:r>
                      <a:r>
                        <a:rPr lang="zh-CN" altLang="en-US" sz="1400" dirty="0">
                          <a:solidFill>
                            <a:srgbClr val="37415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三条</a:t>
                      </a:r>
                      <a:r>
                        <a:rPr lang="en-US" sz="1400" dirty="0">
                          <a:solidFill>
                            <a:srgbClr val="37415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棋盘线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28600" marR="2286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6D77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棋形特点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28600" marR="2286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F3F4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37415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结构坚实、安全性极高、不易被对手分断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28600" marR="2286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F3F4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37415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行棋速度快、效率高，但棋形偏薄易受攻击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28600" marR="2286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F3F4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</a:tr>
              <a:tr h="500063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6D77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适用场景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28600" marR="2286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F3F4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37415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附近有对方强子，防守与安全优先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28600" marR="2286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F3F4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37415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边路空旷开阔，追求最大化扩张效率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28600" marR="2286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F3F4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8FAFB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6D77"/>
          </a:solidFill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06000" y="1066800"/>
            <a:ext cx="2286000" cy="17145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0515600" y="3048000"/>
            <a:ext cx="914400" cy="914400"/>
          </a:xfrm>
          <a:prstGeom prst="ellipse">
            <a:avLst/>
          </a:prstGeom>
          <a:ln w="57150">
            <a:solidFill>
              <a:srgbClr val="83C5BE">
                <a:alpha val="1000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381000" y="5257800"/>
            <a:ext cx="1219200" cy="1219200"/>
          </a:xfrm>
          <a:prstGeom prst="ellipse">
            <a:avLst/>
          </a:prstGeom>
          <a:ln w="95250">
            <a:solidFill>
              <a:srgbClr val="006D77">
                <a:alpha val="500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0" y="952500"/>
            <a:ext cx="12192000" cy="0"/>
          </a:xfrm>
          <a:prstGeom prst="line">
            <a:avLst/>
          </a:prstGeom>
          <a:noFill/>
          <a:ln w="9525">
            <a:solidFill>
              <a:srgbClr val="F3F4F6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143000" y="323850"/>
            <a:ext cx="4564410" cy="4286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700" b="1" kern="0" spc="-100" dirty="0">
                <a:solidFill>
                  <a:srgbClr val="006D7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围棋战术：分投的核心规则</a:t>
            </a:r>
            <a:endParaRPr lang="en-US" sz="2700" dirty="0"/>
          </a:p>
        </p:txBody>
      </p:sp>
      <p:sp>
        <p:nvSpPr>
          <p:cNvPr id="9" name="Shape 6"/>
          <p:cNvSpPr/>
          <p:nvPr/>
        </p:nvSpPr>
        <p:spPr>
          <a:xfrm>
            <a:off x="609600" y="333375"/>
            <a:ext cx="381000" cy="381000"/>
          </a:xfrm>
          <a:prstGeom prst="roundRect">
            <a:avLst>
              <a:gd name="adj" fmla="val 20000"/>
            </a:avLst>
          </a:prstGeom>
          <a:solidFill>
            <a:srgbClr val="006D77"/>
          </a:solidFill>
          <a:effectLst>
            <a:outerShdw blurRad="19050" dist="9525" dir="5400000" algn="bl" rotWithShape="0">
              <a:srgbClr val="000000">
                <a:alpha val="5000"/>
              </a:srgbClr>
            </a:outerShdw>
          </a:effectLst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432048"/>
            <a:ext cx="190500" cy="190500"/>
          </a:xfrm>
          <a:prstGeom prst="rect">
            <a:avLst/>
          </a:prstGeom>
        </p:spPr>
      </p:pic>
      <p:pic>
        <p:nvPicPr>
          <p:cNvPr id="11" name="pptanim_0_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350" y="1740694"/>
            <a:ext cx="4191000" cy="3619500"/>
          </a:xfrm>
          <a:prstGeom prst="rect">
            <a:avLst/>
          </a:prstGeom>
        </p:spPr>
      </p:pic>
      <p:pic>
        <p:nvPicPr>
          <p:cNvPr id="12" name="pptanim_0_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1835944"/>
            <a:ext cx="4000500" cy="3429000"/>
          </a:xfrm>
          <a:prstGeom prst="rect">
            <a:avLst/>
          </a:prstGeom>
        </p:spPr>
      </p:pic>
      <p:sp>
        <p:nvSpPr>
          <p:cNvPr id="13" name="pptanim_0_2"/>
          <p:cNvSpPr/>
          <p:nvPr/>
        </p:nvSpPr>
        <p:spPr>
          <a:xfrm>
            <a:off x="635050" y="5455444"/>
            <a:ext cx="4000500" cy="51673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35000"/>
              </a:lnSpc>
              <a:buNone/>
            </a:pPr>
            <a:r>
              <a:rPr lang="en-US" sz="1300" dirty="0">
                <a:solidFill>
                  <a:srgbClr val="6B728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如同道路中央的隔离护栏，分投的核心在于“隔离”与“防范”对方势力合流。</a:t>
            </a:r>
            <a:endParaRPr lang="en-US" sz="1300" dirty="0"/>
          </a:p>
        </p:txBody>
      </p:sp>
      <p:sp>
        <p:nvSpPr>
          <p:cNvPr id="14" name="pptanim_1_3"/>
          <p:cNvSpPr/>
          <p:nvPr/>
        </p:nvSpPr>
        <p:spPr>
          <a:xfrm>
            <a:off x="5219700" y="1733550"/>
            <a:ext cx="1905000" cy="304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zh-CN" altLang="en-US" sz="1800" b="1" dirty="0">
                <a:solidFill>
                  <a:srgbClr val="006D7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打入</a:t>
            </a:r>
            <a:r>
              <a:rPr lang="en-US" sz="1800" b="1" dirty="0">
                <a:solidFill>
                  <a:srgbClr val="006D7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的定义与作用</a:t>
            </a:r>
            <a:endParaRPr lang="en-US" sz="1800" dirty="0"/>
          </a:p>
        </p:txBody>
      </p:sp>
      <p:sp>
        <p:nvSpPr>
          <p:cNvPr id="15" name="pptanim_1_4"/>
          <p:cNvSpPr/>
          <p:nvPr/>
        </p:nvSpPr>
        <p:spPr>
          <a:xfrm>
            <a:off x="5067300" y="1752600"/>
            <a:ext cx="76200" cy="228600"/>
          </a:xfrm>
          <a:prstGeom prst="roundRect">
            <a:avLst>
              <a:gd name="adj" fmla="val 50000"/>
            </a:avLst>
          </a:prstGeom>
          <a:solidFill>
            <a:srgbClr val="006D77"/>
          </a:solidFill>
        </p:spPr>
      </p:sp>
      <p:sp>
        <p:nvSpPr>
          <p:cNvPr id="16" name="pptanim_1_5"/>
          <p:cNvSpPr/>
          <p:nvPr/>
        </p:nvSpPr>
        <p:spPr>
          <a:xfrm>
            <a:off x="5067300" y="2133600"/>
            <a:ext cx="3067050" cy="1300163"/>
          </a:xfrm>
          <a:prstGeom prst="roundRect">
            <a:avLst>
              <a:gd name="adj" fmla="val 11722"/>
            </a:avLst>
          </a:prstGeom>
          <a:solidFill>
            <a:srgbClr val="FFFFFF"/>
          </a:solidFill>
          <a:ln w="9525">
            <a:solidFill>
              <a:srgbClr val="F3F4F6"/>
            </a:solidFill>
            <a:prstDash val="solid"/>
          </a:ln>
          <a:effectLst>
            <a:outerShdw blurRad="19050" dist="9525" dir="5400000" algn="bl" rotWithShape="0">
              <a:srgbClr val="000000">
                <a:alpha val="5000"/>
              </a:srgbClr>
            </a:outerShdw>
          </a:effectLst>
        </p:spPr>
      </p:sp>
      <p:sp>
        <p:nvSpPr>
          <p:cNvPr id="17" name="pptanim_1_6"/>
          <p:cNvSpPr/>
          <p:nvPr/>
        </p:nvSpPr>
        <p:spPr>
          <a:xfrm>
            <a:off x="5267325" y="2352675"/>
            <a:ext cx="341412" cy="2667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6D7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sz="1500" dirty="0"/>
          </a:p>
        </p:txBody>
      </p:sp>
      <p:sp>
        <p:nvSpPr>
          <p:cNvPr id="18" name="pptanim_1_7"/>
          <p:cNvSpPr/>
          <p:nvPr/>
        </p:nvSpPr>
        <p:spPr>
          <a:xfrm>
            <a:off x="5608737" y="2352675"/>
            <a:ext cx="838200" cy="2667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9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棋形定义</a:t>
            </a:r>
            <a:endParaRPr lang="en-US" sz="1500" dirty="0"/>
          </a:p>
        </p:txBody>
      </p:sp>
      <p:sp>
        <p:nvSpPr>
          <p:cNvPr id="19" name="pptanim_1_8"/>
          <p:cNvSpPr/>
          <p:nvPr/>
        </p:nvSpPr>
        <p:spPr>
          <a:xfrm>
            <a:off x="5267325" y="2714625"/>
            <a:ext cx="2667000" cy="51673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300" dirty="0">
                <a:solidFill>
                  <a:srgbClr val="4B556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精准插入对方两子之间，切断其联络，阻止对方势力连成一片。</a:t>
            </a:r>
            <a:endParaRPr lang="en-US" sz="1300" dirty="0"/>
          </a:p>
        </p:txBody>
      </p:sp>
      <p:sp>
        <p:nvSpPr>
          <p:cNvPr id="20" name="pptanim_1_9"/>
          <p:cNvSpPr/>
          <p:nvPr/>
        </p:nvSpPr>
        <p:spPr>
          <a:xfrm>
            <a:off x="8286750" y="2133600"/>
            <a:ext cx="3067050" cy="1300163"/>
          </a:xfrm>
          <a:prstGeom prst="roundRect">
            <a:avLst>
              <a:gd name="adj" fmla="val 11722"/>
            </a:avLst>
          </a:prstGeom>
          <a:solidFill>
            <a:srgbClr val="FFFFFF"/>
          </a:solidFill>
          <a:ln w="9525">
            <a:solidFill>
              <a:srgbClr val="F3F4F6"/>
            </a:solidFill>
            <a:prstDash val="solid"/>
          </a:ln>
          <a:effectLst>
            <a:outerShdw blurRad="19050" dist="9525" dir="5400000" algn="bl" rotWithShape="0">
              <a:srgbClr val="000000">
                <a:alpha val="5000"/>
              </a:srgbClr>
            </a:outerShdw>
          </a:effectLst>
        </p:spPr>
      </p:sp>
      <p:sp>
        <p:nvSpPr>
          <p:cNvPr id="21" name="pptanim_1_10"/>
          <p:cNvSpPr/>
          <p:nvPr/>
        </p:nvSpPr>
        <p:spPr>
          <a:xfrm>
            <a:off x="8486775" y="2352675"/>
            <a:ext cx="341412" cy="2667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6D7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sz="1500" dirty="0"/>
          </a:p>
        </p:txBody>
      </p:sp>
      <p:sp>
        <p:nvSpPr>
          <p:cNvPr id="22" name="pptanim_1_11"/>
          <p:cNvSpPr/>
          <p:nvPr/>
        </p:nvSpPr>
        <p:spPr>
          <a:xfrm>
            <a:off x="8828187" y="2352675"/>
            <a:ext cx="838200" cy="2667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9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核心作用</a:t>
            </a:r>
            <a:endParaRPr lang="en-US" sz="1500" dirty="0"/>
          </a:p>
        </p:txBody>
      </p:sp>
      <p:sp>
        <p:nvSpPr>
          <p:cNvPr id="23" name="pptanim_1_12"/>
          <p:cNvSpPr/>
          <p:nvPr/>
        </p:nvSpPr>
        <p:spPr>
          <a:xfrm>
            <a:off x="8486775" y="2714625"/>
            <a:ext cx="2667000" cy="51673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300" dirty="0">
                <a:solidFill>
                  <a:srgbClr val="4B556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积极破坏对方的势力扩张，属于典型的“以守为攻”防守反击。</a:t>
            </a:r>
            <a:endParaRPr lang="en-US" sz="1300" dirty="0"/>
          </a:p>
        </p:txBody>
      </p:sp>
      <p:sp>
        <p:nvSpPr>
          <p:cNvPr id="24" name="pptanim_2_13"/>
          <p:cNvSpPr/>
          <p:nvPr/>
        </p:nvSpPr>
        <p:spPr>
          <a:xfrm>
            <a:off x="5219700" y="4395788"/>
            <a:ext cx="1676400" cy="304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6D7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分投的使用原则</a:t>
            </a:r>
            <a:endParaRPr lang="en-US" sz="1800" dirty="0"/>
          </a:p>
        </p:txBody>
      </p:sp>
      <p:sp>
        <p:nvSpPr>
          <p:cNvPr id="25" name="pptanim_2_14"/>
          <p:cNvSpPr/>
          <p:nvPr/>
        </p:nvSpPr>
        <p:spPr>
          <a:xfrm>
            <a:off x="5067300" y="4414838"/>
            <a:ext cx="76200" cy="228600"/>
          </a:xfrm>
          <a:prstGeom prst="roundRect">
            <a:avLst>
              <a:gd name="adj" fmla="val 50000"/>
            </a:avLst>
          </a:prstGeom>
          <a:solidFill>
            <a:srgbClr val="D4AF37"/>
          </a:solidFill>
        </p:spPr>
      </p:sp>
      <p:sp>
        <p:nvSpPr>
          <p:cNvPr id="26" name="pptanim_2_15"/>
          <p:cNvSpPr/>
          <p:nvPr/>
        </p:nvSpPr>
        <p:spPr>
          <a:xfrm>
            <a:off x="5067300" y="4795838"/>
            <a:ext cx="3067050" cy="1300163"/>
          </a:xfrm>
          <a:prstGeom prst="roundRect">
            <a:avLst>
              <a:gd name="adj" fmla="val 11722"/>
            </a:avLst>
          </a:prstGeom>
          <a:solidFill>
            <a:srgbClr val="FFFFFF"/>
          </a:solidFill>
          <a:ln w="9525">
            <a:solidFill>
              <a:srgbClr val="F3F4F6"/>
            </a:solidFill>
            <a:prstDash val="solid"/>
          </a:ln>
          <a:effectLst>
            <a:outerShdw blurRad="19050" dist="9525" dir="5400000" algn="bl" rotWithShape="0">
              <a:srgbClr val="000000">
                <a:alpha val="5000"/>
              </a:srgbClr>
            </a:outerShdw>
          </a:effectLst>
        </p:spPr>
      </p:sp>
      <p:sp>
        <p:nvSpPr>
          <p:cNvPr id="27" name="pptanim_2_16"/>
          <p:cNvSpPr/>
          <p:nvPr/>
        </p:nvSpPr>
        <p:spPr>
          <a:xfrm>
            <a:off x="5267325" y="5014913"/>
            <a:ext cx="341412" cy="2667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D4AF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sz="1500" dirty="0"/>
          </a:p>
        </p:txBody>
      </p:sp>
      <p:sp>
        <p:nvSpPr>
          <p:cNvPr id="28" name="pptanim_2_17"/>
          <p:cNvSpPr/>
          <p:nvPr/>
        </p:nvSpPr>
        <p:spPr>
          <a:xfrm>
            <a:off x="5608737" y="5014913"/>
            <a:ext cx="838200" cy="2667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9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空间要求</a:t>
            </a:r>
            <a:endParaRPr lang="en-US" sz="1500" dirty="0"/>
          </a:p>
        </p:txBody>
      </p:sp>
      <p:sp>
        <p:nvSpPr>
          <p:cNvPr id="29" name="pptanim_2_18"/>
          <p:cNvSpPr/>
          <p:nvPr/>
        </p:nvSpPr>
        <p:spPr>
          <a:xfrm>
            <a:off x="5267325" y="5376863"/>
            <a:ext cx="2667000" cy="51673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300" dirty="0">
                <a:solidFill>
                  <a:srgbClr val="4B556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必须在对方形成“拆三”或更宽间距时进行，确保自身有立足空间。</a:t>
            </a:r>
            <a:endParaRPr lang="en-US" sz="1300" dirty="0"/>
          </a:p>
        </p:txBody>
      </p:sp>
      <p:sp>
        <p:nvSpPr>
          <p:cNvPr id="30" name="pptanim_2_19"/>
          <p:cNvSpPr/>
          <p:nvPr/>
        </p:nvSpPr>
        <p:spPr>
          <a:xfrm>
            <a:off x="8286750" y="4795838"/>
            <a:ext cx="3067050" cy="1300163"/>
          </a:xfrm>
          <a:prstGeom prst="roundRect">
            <a:avLst>
              <a:gd name="adj" fmla="val 11722"/>
            </a:avLst>
          </a:prstGeom>
          <a:solidFill>
            <a:srgbClr val="FFFFFF"/>
          </a:solidFill>
          <a:ln w="9525">
            <a:solidFill>
              <a:srgbClr val="F3F4F6"/>
            </a:solidFill>
            <a:prstDash val="solid"/>
          </a:ln>
          <a:effectLst>
            <a:outerShdw blurRad="19050" dist="9525" dir="5400000" algn="bl" rotWithShape="0">
              <a:srgbClr val="000000">
                <a:alpha val="5000"/>
              </a:srgbClr>
            </a:outerShdw>
          </a:effectLst>
        </p:spPr>
      </p:sp>
      <p:sp>
        <p:nvSpPr>
          <p:cNvPr id="31" name="pptanim_2_20"/>
          <p:cNvSpPr/>
          <p:nvPr/>
        </p:nvSpPr>
        <p:spPr>
          <a:xfrm>
            <a:off x="8486775" y="5014913"/>
            <a:ext cx="341412" cy="2667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D4AF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04</a:t>
            </a:r>
            <a:endParaRPr lang="en-US" sz="1500" dirty="0"/>
          </a:p>
        </p:txBody>
      </p:sp>
      <p:sp>
        <p:nvSpPr>
          <p:cNvPr id="32" name="pptanim_2_21"/>
          <p:cNvSpPr/>
          <p:nvPr/>
        </p:nvSpPr>
        <p:spPr>
          <a:xfrm>
            <a:off x="8828187" y="5014913"/>
            <a:ext cx="838200" cy="2667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9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安全退路</a:t>
            </a:r>
            <a:endParaRPr lang="en-US" sz="1500" dirty="0"/>
          </a:p>
        </p:txBody>
      </p:sp>
      <p:sp>
        <p:nvSpPr>
          <p:cNvPr id="33" name="pptanim_2_22"/>
          <p:cNvSpPr/>
          <p:nvPr/>
        </p:nvSpPr>
        <p:spPr>
          <a:xfrm>
            <a:off x="8486775" y="5376863"/>
            <a:ext cx="2667000" cy="51673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300" dirty="0">
                <a:solidFill>
                  <a:srgbClr val="4B556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落子后两侧须有灵活的退路或做活余地，避免孤子深入陷入死局。</a:t>
            </a:r>
            <a:endParaRPr lang="en-US" sz="13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6D77"/>
          </a:solidFill>
        </p:spPr>
      </p:sp>
      <p:sp>
        <p:nvSpPr>
          <p:cNvPr id="3" name="Shape 1"/>
          <p:cNvSpPr/>
          <p:nvPr/>
        </p:nvSpPr>
        <p:spPr>
          <a:xfrm>
            <a:off x="6096000" y="0"/>
            <a:ext cx="6096000" cy="6858000"/>
          </a:xfrm>
          <a:custGeom>
            <a:avLst/>
            <a:gdLst/>
            <a:ahLst/>
            <a:cxnLst/>
            <a:rect l="l" t="t" r="r" b="b"/>
            <a:pathLst>
              <a:path w="6096000" h="6858000">
                <a:moveTo>
                  <a:pt x="121920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5A63">
              <a:alpha val="50000"/>
            </a:srgbClr>
          </a:solidFill>
        </p:spPr>
      </p:sp>
      <p:sp>
        <p:nvSpPr>
          <p:cNvPr id="4" name="Shape 2"/>
          <p:cNvSpPr/>
          <p:nvPr/>
        </p:nvSpPr>
        <p:spPr>
          <a:xfrm>
            <a:off x="8382000" y="3048000"/>
            <a:ext cx="4762500" cy="4762500"/>
          </a:xfrm>
          <a:prstGeom prst="ellipse">
            <a:avLst/>
          </a:prstGeom>
          <a:ln w="9525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858250" y="3524250"/>
            <a:ext cx="3810000" cy="3810000"/>
          </a:xfrm>
          <a:prstGeom prst="ellipse">
            <a:avLst/>
          </a:prstGeom>
          <a:ln w="9525">
            <a:solidFill>
              <a:srgbClr val="83C5BE">
                <a:alpha val="2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81000" y="762000"/>
            <a:ext cx="152400" cy="152400"/>
          </a:xfrm>
          <a:prstGeom prst="ellipse">
            <a:avLst/>
          </a:prstGeom>
          <a:solidFill>
            <a:srgbClr val="D4AF37">
              <a:alpha val="60000"/>
            </a:srgbClr>
          </a:solidFill>
        </p:spPr>
      </p:sp>
      <p:sp>
        <p:nvSpPr>
          <p:cNvPr id="7" name="Shape 5"/>
          <p:cNvSpPr/>
          <p:nvPr/>
        </p:nvSpPr>
        <p:spPr>
          <a:xfrm>
            <a:off x="6096000" y="6019800"/>
            <a:ext cx="76200" cy="76200"/>
          </a:xfrm>
          <a:prstGeom prst="ellipse">
            <a:avLst/>
          </a:prstGeom>
          <a:solidFill>
            <a:srgbClr val="FFFFFF">
              <a:alpha val="60000"/>
            </a:srgbClr>
          </a:solidFill>
        </p:spPr>
      </p:sp>
      <p:sp>
        <p:nvSpPr>
          <p:cNvPr id="8" name="pptanim_0_0"/>
          <p:cNvSpPr/>
          <p:nvPr/>
        </p:nvSpPr>
        <p:spPr>
          <a:xfrm>
            <a:off x="914400" y="1528763"/>
            <a:ext cx="2069604" cy="361950"/>
          </a:xfrm>
          <a:prstGeom prst="roundRect">
            <a:avLst>
              <a:gd name="adj" fmla="val 50000"/>
            </a:avLst>
          </a:prstGeom>
          <a:ln w="9525">
            <a:solidFill>
              <a:srgbClr val="83C5BE"/>
            </a:solidFill>
            <a:prstDash val="solid"/>
          </a:ln>
        </p:spPr>
      </p:sp>
      <p:sp>
        <p:nvSpPr>
          <p:cNvPr id="9" name="pptanim_0_1"/>
          <p:cNvSpPr/>
          <p:nvPr/>
        </p:nvSpPr>
        <p:spPr>
          <a:xfrm>
            <a:off x="1076325" y="1604963"/>
            <a:ext cx="2317254" cy="23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kern="0" spc="300" dirty="0">
                <a:solidFill>
                  <a:srgbClr val="83C5B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CHAPTER FOUR</a:t>
            </a:r>
            <a:endParaRPr lang="en-US" sz="1300" dirty="0"/>
          </a:p>
        </p:txBody>
      </p:sp>
      <p:sp>
        <p:nvSpPr>
          <p:cNvPr id="10" name="pptanim_1_2"/>
          <p:cNvSpPr/>
          <p:nvPr/>
        </p:nvSpPr>
        <p:spPr>
          <a:xfrm>
            <a:off x="914400" y="2119313"/>
            <a:ext cx="6477000" cy="1943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6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接触战处理</a:t>
            </a:r>
            <a:endParaRPr lang="en-US" sz="6000" dirty="0"/>
          </a:p>
          <a:p>
            <a:pPr marL="0" indent="0" algn="l">
              <a:lnSpc>
                <a:spcPct val="104000"/>
              </a:lnSpc>
              <a:buNone/>
            </a:pPr>
            <a:r>
              <a:rPr lang="en-US" sz="6000" b="1" dirty="0">
                <a:solidFill>
                  <a:srgbClr val="83C5B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出头与封锁</a:t>
            </a:r>
            <a:endParaRPr lang="en-US" sz="6000" dirty="0"/>
          </a:p>
        </p:txBody>
      </p:sp>
      <p:pic>
        <p:nvPicPr>
          <p:cNvPr id="11" name="pptanim_2_3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" y="4329113"/>
            <a:ext cx="914400" cy="76200"/>
          </a:xfrm>
          <a:prstGeom prst="rect">
            <a:avLst/>
          </a:prstGeom>
        </p:spPr>
      </p:pic>
      <p:sp>
        <p:nvSpPr>
          <p:cNvPr id="12" name="pptanim_3_4"/>
          <p:cNvSpPr/>
          <p:nvPr/>
        </p:nvSpPr>
        <p:spPr>
          <a:xfrm>
            <a:off x="914400" y="4748213"/>
            <a:ext cx="6400800" cy="57626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500" dirty="0">
                <a:solidFill>
                  <a:srgbClr val="D1D5D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棋子接触后的核心攻防逻辑：生存优先，兼顾发展。掌握在近身搏杀中快速出头、抢占外势，以及如何有效封锁对手的实战技巧。</a:t>
            </a:r>
            <a:endParaRPr lang="en-US" sz="1500" dirty="0"/>
          </a:p>
        </p:txBody>
      </p:sp>
      <p:sp>
        <p:nvSpPr>
          <p:cNvPr id="13" name="pptanim_4_5"/>
          <p:cNvSpPr/>
          <p:nvPr/>
        </p:nvSpPr>
        <p:spPr>
          <a:xfrm>
            <a:off x="7963793" y="2043113"/>
            <a:ext cx="3390007" cy="280987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8700" b="1" dirty="0">
                <a:solidFill>
                  <a:srgbClr val="FFFFFF">
                    <a:alpha val="1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04</a:t>
            </a:r>
            <a:endParaRPr lang="en-US" sz="187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3F4F6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8FAFB"/>
          </a:solidFill>
          <a:effectLst>
            <a:outerShdw blurRad="476250" dist="238125" dir="5400000" algn="bl" rotWithShape="0">
              <a:srgbClr val="000000">
                <a:alpha val="25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6D77"/>
          </a:solidFill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06000" y="1066800"/>
            <a:ext cx="2286000" cy="171450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10515600" y="3048000"/>
            <a:ext cx="914400" cy="914400"/>
          </a:xfrm>
          <a:prstGeom prst="ellipse">
            <a:avLst/>
          </a:prstGeom>
          <a:ln w="57150">
            <a:solidFill>
              <a:srgbClr val="83C5BE">
                <a:alpha val="1000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381000" y="5257800"/>
            <a:ext cx="1219200" cy="1219200"/>
          </a:xfrm>
          <a:prstGeom prst="ellipse">
            <a:avLst/>
          </a:prstGeom>
          <a:ln w="95250">
            <a:solidFill>
              <a:srgbClr val="006D77">
                <a:alpha val="5000"/>
              </a:srgbClr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0" y="952500"/>
            <a:ext cx="12192000" cy="0"/>
          </a:xfrm>
          <a:prstGeom prst="line">
            <a:avLst/>
          </a:prstGeom>
          <a:noFill/>
          <a:ln w="9525">
            <a:solidFill>
              <a:srgbClr val="F3F4F6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143000" y="323850"/>
            <a:ext cx="2916585" cy="4286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700" b="1" kern="0" spc="-100" dirty="0">
                <a:solidFill>
                  <a:srgbClr val="006D7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出头的核心方法</a:t>
            </a:r>
            <a:endParaRPr lang="en-US" sz="2700" dirty="0"/>
          </a:p>
        </p:txBody>
      </p:sp>
      <p:sp>
        <p:nvSpPr>
          <p:cNvPr id="10" name="Shape 7"/>
          <p:cNvSpPr/>
          <p:nvPr/>
        </p:nvSpPr>
        <p:spPr>
          <a:xfrm>
            <a:off x="609600" y="333375"/>
            <a:ext cx="381000" cy="381000"/>
          </a:xfrm>
          <a:prstGeom prst="roundRect">
            <a:avLst>
              <a:gd name="adj" fmla="val 20000"/>
            </a:avLst>
          </a:prstGeom>
          <a:solidFill>
            <a:srgbClr val="006D77"/>
          </a:solidFill>
          <a:effectLst>
            <a:outerShdw blurRad="19050" dist="9525" dir="5400000" algn="bl" rotWithShape="0">
              <a:srgbClr val="000000">
                <a:alpha val="5000"/>
              </a:srgbClr>
            </a:outerShdw>
          </a:effectLst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432048"/>
            <a:ext cx="190500" cy="190500"/>
          </a:xfrm>
          <a:prstGeom prst="rect">
            <a:avLst/>
          </a:prstGeom>
        </p:spPr>
      </p:pic>
      <p:sp>
        <p:nvSpPr>
          <p:cNvPr id="12" name="pptanim_0_0"/>
          <p:cNvSpPr/>
          <p:nvPr/>
        </p:nvSpPr>
        <p:spPr>
          <a:xfrm>
            <a:off x="609600" y="1181100"/>
            <a:ext cx="2215158" cy="3238500"/>
          </a:xfrm>
          <a:prstGeom prst="roundRect">
            <a:avLst>
              <a:gd name="adj" fmla="val 6880"/>
            </a:avLst>
          </a:prstGeom>
          <a:solidFill>
            <a:srgbClr val="FFFFFF">
              <a:alpha val="90000"/>
            </a:srgbClr>
          </a:solidFill>
          <a:ln w="9525">
            <a:solidFill>
              <a:srgbClr val="F3F4F6"/>
            </a:solidFill>
            <a:prstDash val="solid"/>
          </a:ln>
          <a:effectLst>
            <a:outerShdw blurRad="19050" dist="9525" dir="5400000" algn="bl" rotWithShape="0">
              <a:srgbClr val="000000">
                <a:alpha val="5000"/>
              </a:srgbClr>
            </a:outerShdw>
          </a:effectLst>
        </p:spPr>
      </p:sp>
      <p:sp>
        <p:nvSpPr>
          <p:cNvPr id="13" name="pptanim_0_1"/>
          <p:cNvSpPr/>
          <p:nvPr/>
        </p:nvSpPr>
        <p:spPr>
          <a:xfrm>
            <a:off x="847725" y="1419225"/>
            <a:ext cx="304800" cy="304800"/>
          </a:xfrm>
          <a:prstGeom prst="ellipse">
            <a:avLst/>
          </a:prstGeom>
          <a:solidFill>
            <a:srgbClr val="006D77">
              <a:alpha val="10000"/>
            </a:srgbClr>
          </a:solidFill>
        </p:spPr>
      </p:sp>
      <p:sp>
        <p:nvSpPr>
          <p:cNvPr id="14" name="pptanim_0_2"/>
          <p:cNvSpPr/>
          <p:nvPr/>
        </p:nvSpPr>
        <p:spPr>
          <a:xfrm>
            <a:off x="914400" y="1466850"/>
            <a:ext cx="381000" cy="23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06D7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跳</a:t>
            </a:r>
            <a:endParaRPr lang="en-US" sz="1300" dirty="0"/>
          </a:p>
        </p:txBody>
      </p:sp>
      <p:sp>
        <p:nvSpPr>
          <p:cNvPr id="15" name="pptanim_0_3"/>
          <p:cNvSpPr/>
          <p:nvPr/>
        </p:nvSpPr>
        <p:spPr>
          <a:xfrm>
            <a:off x="1266825" y="1457325"/>
            <a:ext cx="1028700" cy="2667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9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向中央跳出</a:t>
            </a:r>
            <a:endParaRPr lang="en-US" sz="1500" dirty="0"/>
          </a:p>
        </p:txBody>
      </p:sp>
      <p:sp>
        <p:nvSpPr>
          <p:cNvPr id="16" name="pptanim_0_4"/>
          <p:cNvSpPr/>
          <p:nvPr/>
        </p:nvSpPr>
        <p:spPr>
          <a:xfrm>
            <a:off x="704850" y="1887855"/>
            <a:ext cx="1884045" cy="205549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300" dirty="0">
                <a:solidFill>
                  <a:srgbClr val="4B556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通用性极强。在被包围时通过向中央跳出快速建立弹性空间，是日常对局中最稳健</a:t>
            </a:r>
            <a:endParaRPr lang="en-US" sz="1300" dirty="0">
              <a:solidFill>
                <a:srgbClr val="4B5563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>
              <a:lnSpc>
                <a:spcPct val="135000"/>
              </a:lnSpc>
              <a:buNone/>
            </a:pPr>
            <a:r>
              <a:rPr lang="en-US" sz="1300" dirty="0">
                <a:solidFill>
                  <a:srgbClr val="4B556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、最常用的出头手段。</a:t>
            </a:r>
            <a:endParaRPr lang="en-US" sz="1300" dirty="0"/>
          </a:p>
        </p:txBody>
      </p:sp>
      <p:sp>
        <p:nvSpPr>
          <p:cNvPr id="17" name="pptanim_0_5"/>
          <p:cNvSpPr/>
          <p:nvPr/>
        </p:nvSpPr>
        <p:spPr>
          <a:xfrm>
            <a:off x="847725" y="3943350"/>
            <a:ext cx="933450" cy="23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06D7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最稳健常用</a:t>
            </a:r>
            <a:endParaRPr lang="en-US" sz="1300" dirty="0"/>
          </a:p>
        </p:txBody>
      </p:sp>
      <p:pic>
        <p:nvPicPr>
          <p:cNvPr id="18" name="pptanim_0_6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1175" y="3964037"/>
            <a:ext cx="171450" cy="171450"/>
          </a:xfrm>
          <a:prstGeom prst="rect">
            <a:avLst/>
          </a:prstGeom>
        </p:spPr>
      </p:pic>
      <p:sp>
        <p:nvSpPr>
          <p:cNvPr id="19" name="pptanim_1_7"/>
          <p:cNvSpPr/>
          <p:nvPr/>
        </p:nvSpPr>
        <p:spPr>
          <a:xfrm>
            <a:off x="3053358" y="1181100"/>
            <a:ext cx="2215158" cy="3238500"/>
          </a:xfrm>
          <a:prstGeom prst="roundRect">
            <a:avLst>
              <a:gd name="adj" fmla="val 6880"/>
            </a:avLst>
          </a:prstGeom>
          <a:solidFill>
            <a:srgbClr val="FFFFFF">
              <a:alpha val="90000"/>
            </a:srgbClr>
          </a:solidFill>
          <a:ln w="9525">
            <a:solidFill>
              <a:srgbClr val="F3F4F6"/>
            </a:solidFill>
            <a:prstDash val="solid"/>
          </a:ln>
          <a:effectLst>
            <a:outerShdw blurRad="19050" dist="9525" dir="5400000" algn="bl" rotWithShape="0">
              <a:srgbClr val="000000">
                <a:alpha val="5000"/>
              </a:srgbClr>
            </a:outerShdw>
          </a:effectLst>
        </p:spPr>
      </p:sp>
      <p:sp>
        <p:nvSpPr>
          <p:cNvPr id="20" name="pptanim_1_8"/>
          <p:cNvSpPr/>
          <p:nvPr/>
        </p:nvSpPr>
        <p:spPr>
          <a:xfrm>
            <a:off x="3291483" y="1419225"/>
            <a:ext cx="304800" cy="304800"/>
          </a:xfrm>
          <a:prstGeom prst="ellipse">
            <a:avLst/>
          </a:prstGeom>
          <a:solidFill>
            <a:srgbClr val="83C5BE">
              <a:alpha val="20000"/>
            </a:srgbClr>
          </a:solidFill>
        </p:spPr>
      </p:sp>
      <p:sp>
        <p:nvSpPr>
          <p:cNvPr id="21" name="pptanim_1_9"/>
          <p:cNvSpPr/>
          <p:nvPr/>
        </p:nvSpPr>
        <p:spPr>
          <a:xfrm>
            <a:off x="3358158" y="1466850"/>
            <a:ext cx="381000" cy="23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06D7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飞</a:t>
            </a:r>
            <a:endParaRPr lang="en-US" sz="1300" dirty="0"/>
          </a:p>
        </p:txBody>
      </p:sp>
      <p:sp>
        <p:nvSpPr>
          <p:cNvPr id="22" name="pptanim_1_10"/>
          <p:cNvSpPr/>
          <p:nvPr/>
        </p:nvSpPr>
        <p:spPr>
          <a:xfrm>
            <a:off x="3710583" y="1457325"/>
            <a:ext cx="1028700" cy="2667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9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向中央小飞</a:t>
            </a:r>
            <a:endParaRPr lang="en-US" sz="1500" dirty="0"/>
          </a:p>
        </p:txBody>
      </p:sp>
      <p:sp>
        <p:nvSpPr>
          <p:cNvPr id="23" name="pptanim_1_11"/>
          <p:cNvSpPr/>
          <p:nvPr/>
        </p:nvSpPr>
        <p:spPr>
          <a:xfrm>
            <a:off x="3291483" y="1914525"/>
            <a:ext cx="1738903" cy="13525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300" dirty="0">
                <a:solidFill>
                  <a:srgbClr val="4B556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行棋速度更快。适用于需要高效突围且对方棋形存在间隙的场景，利用小飞的轻快步调快速摆脱纠缠。</a:t>
            </a:r>
            <a:endParaRPr lang="en-US" sz="1300" dirty="0"/>
          </a:p>
        </p:txBody>
      </p:sp>
      <p:sp>
        <p:nvSpPr>
          <p:cNvPr id="24" name="pptanim_1_12"/>
          <p:cNvSpPr/>
          <p:nvPr/>
        </p:nvSpPr>
        <p:spPr>
          <a:xfrm>
            <a:off x="3291483" y="3943350"/>
            <a:ext cx="762000" cy="23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06D7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高效轻快</a:t>
            </a:r>
            <a:endParaRPr lang="en-US" sz="1300" dirty="0"/>
          </a:p>
        </p:txBody>
      </p:sp>
      <p:pic>
        <p:nvPicPr>
          <p:cNvPr id="25" name="pptanim_1_1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3483" y="3964037"/>
            <a:ext cx="171450" cy="171450"/>
          </a:xfrm>
          <a:prstGeom prst="rect">
            <a:avLst/>
          </a:prstGeom>
        </p:spPr>
      </p:pic>
      <p:sp>
        <p:nvSpPr>
          <p:cNvPr id="26" name="pptanim_2_14"/>
          <p:cNvSpPr/>
          <p:nvPr/>
        </p:nvSpPr>
        <p:spPr>
          <a:xfrm>
            <a:off x="5497116" y="1181100"/>
            <a:ext cx="2215158" cy="3238500"/>
          </a:xfrm>
          <a:prstGeom prst="roundRect">
            <a:avLst>
              <a:gd name="adj" fmla="val 6880"/>
            </a:avLst>
          </a:prstGeom>
          <a:solidFill>
            <a:srgbClr val="FFFFFF">
              <a:alpha val="90000"/>
            </a:srgbClr>
          </a:solidFill>
          <a:ln w="9525">
            <a:solidFill>
              <a:srgbClr val="F3F4F6"/>
            </a:solidFill>
            <a:prstDash val="solid"/>
          </a:ln>
          <a:effectLst>
            <a:outerShdw blurRad="19050" dist="9525" dir="5400000" algn="bl" rotWithShape="0">
              <a:srgbClr val="000000">
                <a:alpha val="5000"/>
              </a:srgbClr>
            </a:outerShdw>
          </a:effectLst>
        </p:spPr>
      </p:sp>
      <p:sp>
        <p:nvSpPr>
          <p:cNvPr id="27" name="pptanim_2_15"/>
          <p:cNvSpPr/>
          <p:nvPr/>
        </p:nvSpPr>
        <p:spPr>
          <a:xfrm>
            <a:off x="5735241" y="1419225"/>
            <a:ext cx="304800" cy="304800"/>
          </a:xfrm>
          <a:prstGeom prst="ellipse">
            <a:avLst/>
          </a:prstGeom>
          <a:solidFill>
            <a:srgbClr val="D4AF37">
              <a:alpha val="20000"/>
            </a:srgbClr>
          </a:solidFill>
        </p:spPr>
      </p:sp>
      <p:sp>
        <p:nvSpPr>
          <p:cNvPr id="28" name="pptanim_2_16"/>
          <p:cNvSpPr/>
          <p:nvPr/>
        </p:nvSpPr>
        <p:spPr>
          <a:xfrm>
            <a:off x="5801916" y="1466850"/>
            <a:ext cx="381000" cy="23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D49E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冲</a:t>
            </a:r>
            <a:endParaRPr lang="en-US" sz="1300" dirty="0"/>
          </a:p>
        </p:txBody>
      </p:sp>
      <p:sp>
        <p:nvSpPr>
          <p:cNvPr id="29" name="pptanim_2_17"/>
          <p:cNvSpPr/>
          <p:nvPr/>
        </p:nvSpPr>
        <p:spPr>
          <a:xfrm>
            <a:off x="6154341" y="1457325"/>
            <a:ext cx="1219200" cy="2667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9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直接冲破封锁</a:t>
            </a:r>
            <a:endParaRPr lang="en-US" sz="1500" dirty="0"/>
          </a:p>
        </p:txBody>
      </p:sp>
      <p:sp>
        <p:nvSpPr>
          <p:cNvPr id="30" name="pptanim_2_18"/>
          <p:cNvSpPr/>
          <p:nvPr/>
        </p:nvSpPr>
        <p:spPr>
          <a:xfrm>
            <a:off x="5735241" y="1914525"/>
            <a:ext cx="1738903" cy="13525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300" dirty="0">
                <a:solidFill>
                  <a:srgbClr val="4B556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强行突破防线。适合对方封锁较为薄弱、防线有明显缺陷的场景，直接冲断对方联络，化被动为主动。</a:t>
            </a:r>
            <a:endParaRPr lang="en-US" sz="1300" dirty="0"/>
          </a:p>
        </p:txBody>
      </p:sp>
      <p:sp>
        <p:nvSpPr>
          <p:cNvPr id="31" name="pptanim_2_19"/>
          <p:cNvSpPr/>
          <p:nvPr/>
        </p:nvSpPr>
        <p:spPr>
          <a:xfrm>
            <a:off x="5735241" y="3943350"/>
            <a:ext cx="762000" cy="23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D49E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强力突破</a:t>
            </a:r>
            <a:endParaRPr lang="en-US" sz="1300" dirty="0"/>
          </a:p>
        </p:txBody>
      </p:sp>
      <p:pic>
        <p:nvPicPr>
          <p:cNvPr id="32" name="pptanim_2_2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7241" y="3964037"/>
            <a:ext cx="171450" cy="171450"/>
          </a:xfrm>
          <a:prstGeom prst="rect">
            <a:avLst/>
          </a:prstGeom>
        </p:spPr>
      </p:pic>
      <p:sp>
        <p:nvSpPr>
          <p:cNvPr id="33" name="pptanim_3_21"/>
          <p:cNvSpPr/>
          <p:nvPr/>
        </p:nvSpPr>
        <p:spPr>
          <a:xfrm>
            <a:off x="609600" y="5105400"/>
            <a:ext cx="7102822" cy="1524000"/>
          </a:xfrm>
          <a:prstGeom prst="roundRect">
            <a:avLst>
              <a:gd name="adj" fmla="val 10000"/>
            </a:avLst>
          </a:prstGeom>
          <a:solidFill>
            <a:srgbClr val="006D77">
              <a:alpha val="5000"/>
            </a:srgbClr>
          </a:solidFill>
          <a:ln w="9525">
            <a:solidFill>
              <a:srgbClr val="006D77">
                <a:alpha val="10000"/>
              </a:srgbClr>
            </a:solidFill>
            <a:prstDash val="solid"/>
          </a:ln>
        </p:spPr>
      </p:sp>
      <p:sp>
        <p:nvSpPr>
          <p:cNvPr id="34" name="pptanim_3_22"/>
          <p:cNvSpPr/>
          <p:nvPr/>
        </p:nvSpPr>
        <p:spPr>
          <a:xfrm>
            <a:off x="3722787" y="5551884"/>
            <a:ext cx="1485900" cy="2667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6D7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核心判断原则</a:t>
            </a:r>
            <a:endParaRPr lang="en-US" sz="1500" dirty="0"/>
          </a:p>
        </p:txBody>
      </p:sp>
      <p:pic>
        <p:nvPicPr>
          <p:cNvPr id="35" name="pptanim_3_2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6087" y="5574357"/>
            <a:ext cx="190500" cy="190500"/>
          </a:xfrm>
          <a:prstGeom prst="rect">
            <a:avLst/>
          </a:prstGeom>
        </p:spPr>
      </p:pic>
      <p:sp>
        <p:nvSpPr>
          <p:cNvPr id="36" name="pptanim_3_24"/>
          <p:cNvSpPr/>
          <p:nvPr/>
        </p:nvSpPr>
        <p:spPr>
          <a:xfrm>
            <a:off x="849809" y="5913834"/>
            <a:ext cx="6698609" cy="28813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300" dirty="0">
                <a:solidFill>
                  <a:srgbClr val="37415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对方封锁薄弱时优先选择</a:t>
            </a:r>
            <a:r>
              <a:rPr lang="en-US" sz="1500" b="1" dirty="0">
                <a:solidFill>
                  <a:srgbClr val="D49E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“冲”</a:t>
            </a:r>
            <a:r>
              <a:rPr lang="en-US" sz="1300" dirty="0">
                <a:solidFill>
                  <a:srgbClr val="37415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突围；对方封锁坚厚时优先选择</a:t>
            </a:r>
            <a:r>
              <a:rPr lang="en-US" sz="1500" b="1" dirty="0">
                <a:solidFill>
                  <a:srgbClr val="006D7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“跳”</a:t>
            </a:r>
            <a:r>
              <a:rPr lang="en-US" sz="1300" dirty="0">
                <a:solidFill>
                  <a:srgbClr val="37415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或</a:t>
            </a:r>
            <a:r>
              <a:rPr lang="en-US" sz="1500" b="1" dirty="0">
                <a:solidFill>
                  <a:srgbClr val="006D7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“飞”</a:t>
            </a:r>
            <a:r>
              <a:rPr lang="en-US" sz="1300" dirty="0">
                <a:solidFill>
                  <a:srgbClr val="37415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逃跑。</a:t>
            </a:r>
            <a:endParaRPr lang="en-US" sz="1300" dirty="0"/>
          </a:p>
        </p:txBody>
      </p:sp>
      <p:sp>
        <p:nvSpPr>
          <p:cNvPr id="37" name="pptanim_4_25"/>
          <p:cNvSpPr/>
          <p:nvPr/>
        </p:nvSpPr>
        <p:spPr>
          <a:xfrm>
            <a:off x="8017222" y="1181100"/>
            <a:ext cx="3565178" cy="5448300"/>
          </a:xfrm>
          <a:prstGeom prst="roundRect">
            <a:avLst>
              <a:gd name="adj" fmla="val 4275"/>
            </a:avLst>
          </a:prstGeom>
          <a:solidFill>
            <a:srgbClr val="FFFFFF">
              <a:alpha val="90000"/>
            </a:srgbClr>
          </a:solidFill>
          <a:ln w="9525">
            <a:solidFill>
              <a:srgbClr val="F3F4F6"/>
            </a:solidFill>
            <a:prstDash val="solid"/>
          </a:ln>
          <a:effectLst>
            <a:outerShdw blurRad="19050" dist="9525" dir="5400000" algn="bl" rotWithShape="0">
              <a:srgbClr val="000000">
                <a:alpha val="5000"/>
              </a:srgbClr>
            </a:outerShdw>
          </a:effectLst>
        </p:spPr>
      </p:sp>
      <p:sp>
        <p:nvSpPr>
          <p:cNvPr id="38" name="pptanim_4_26"/>
          <p:cNvSpPr/>
          <p:nvPr/>
        </p:nvSpPr>
        <p:spPr>
          <a:xfrm>
            <a:off x="9373493" y="2325291"/>
            <a:ext cx="1509713" cy="2667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9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棋形对比示意</a:t>
            </a:r>
            <a:endParaRPr lang="en-US" sz="1500" dirty="0"/>
          </a:p>
        </p:txBody>
      </p:sp>
      <p:pic>
        <p:nvPicPr>
          <p:cNvPr id="39" name="pptanim_4_2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82980" y="2332434"/>
            <a:ext cx="214313" cy="214313"/>
          </a:xfrm>
          <a:prstGeom prst="rect">
            <a:avLst/>
          </a:prstGeom>
        </p:spPr>
      </p:pic>
      <p:sp>
        <p:nvSpPr>
          <p:cNvPr id="40" name="pptanim_4_28"/>
          <p:cNvSpPr/>
          <p:nvPr/>
        </p:nvSpPr>
        <p:spPr>
          <a:xfrm>
            <a:off x="8275737" y="2725341"/>
            <a:ext cx="3048000" cy="1714500"/>
          </a:xfrm>
          <a:prstGeom prst="roundRect">
            <a:avLst>
              <a:gd name="adj" fmla="val 4444"/>
            </a:avLst>
          </a:prstGeom>
          <a:solidFill>
            <a:srgbClr val="F9FAFB"/>
          </a:solidFill>
          <a:ln w="9525">
            <a:solidFill>
              <a:srgbClr val="F3F4F6"/>
            </a:solidFill>
            <a:prstDash val="solid"/>
          </a:ln>
          <a:effectLst>
            <a:outerShdw blurRad="38100" dist="19050" dir="5400000" algn="bl" rotWithShape="0">
              <a:srgbClr val="000000">
                <a:alpha val="5000"/>
              </a:srgbClr>
            </a:outerShdw>
          </a:effectLst>
        </p:spPr>
      </p:sp>
      <p:pic>
        <p:nvPicPr>
          <p:cNvPr id="41" name="pptanim_4_2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85262" y="2725341"/>
            <a:ext cx="3028950" cy="1714500"/>
          </a:xfrm>
          <a:prstGeom prst="rect">
            <a:avLst/>
          </a:prstGeom>
        </p:spPr>
      </p:pic>
      <p:sp>
        <p:nvSpPr>
          <p:cNvPr id="42" name="pptanim_4_30"/>
          <p:cNvSpPr/>
          <p:nvPr/>
        </p:nvSpPr>
        <p:spPr>
          <a:xfrm>
            <a:off x="8421886" y="4706541"/>
            <a:ext cx="3165128" cy="23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6B728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直观展示围棋接触战中“跳”、“飞”、</a:t>
            </a:r>
            <a:endParaRPr lang="en-US" sz="1300" dirty="0"/>
          </a:p>
        </p:txBody>
      </p:sp>
      <p:sp>
        <p:nvSpPr>
          <p:cNvPr id="43" name="pptanim_4_31"/>
          <p:cNvSpPr/>
          <p:nvPr/>
        </p:nvSpPr>
        <p:spPr>
          <a:xfrm>
            <a:off x="8339286" y="4985147"/>
            <a:ext cx="3165128" cy="23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6B728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“冲”三种出头方式的棋形差异，帮助理</a:t>
            </a:r>
            <a:endParaRPr lang="en-US" sz="1300" dirty="0"/>
          </a:p>
        </p:txBody>
      </p:sp>
      <p:sp>
        <p:nvSpPr>
          <p:cNvPr id="44" name="pptanim_4_32"/>
          <p:cNvSpPr/>
          <p:nvPr/>
        </p:nvSpPr>
        <p:spPr>
          <a:xfrm>
            <a:off x="9285387" y="5263753"/>
            <a:ext cx="1104900" cy="23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6B728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解实战应用。</a:t>
            </a:r>
            <a:endParaRPr lang="en-US" sz="13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2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2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2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2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2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2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2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" presetClass="entr" presetSubtype="2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8FAFB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6D77"/>
          </a:solidFill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06000" y="1066800"/>
            <a:ext cx="2286000" cy="17145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0515600" y="3048000"/>
            <a:ext cx="914400" cy="914400"/>
          </a:xfrm>
          <a:prstGeom prst="ellipse">
            <a:avLst/>
          </a:prstGeom>
          <a:ln w="57150">
            <a:solidFill>
              <a:srgbClr val="83C5BE">
                <a:alpha val="1000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381000" y="5257800"/>
            <a:ext cx="1219200" cy="1219200"/>
          </a:xfrm>
          <a:prstGeom prst="ellipse">
            <a:avLst/>
          </a:prstGeom>
          <a:ln w="95250">
            <a:solidFill>
              <a:srgbClr val="006D77">
                <a:alpha val="500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0" y="952500"/>
            <a:ext cx="12192000" cy="0"/>
          </a:xfrm>
          <a:prstGeom prst="line">
            <a:avLst/>
          </a:prstGeom>
          <a:noFill/>
          <a:ln w="9525">
            <a:solidFill>
              <a:srgbClr val="F3F4F6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143000" y="323850"/>
            <a:ext cx="4564410" cy="4286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700" b="1" kern="0" spc="-100" dirty="0">
                <a:solidFill>
                  <a:srgbClr val="006D7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围棋战术：封锁的核心方法</a:t>
            </a:r>
            <a:endParaRPr lang="en-US" sz="2700" dirty="0"/>
          </a:p>
        </p:txBody>
      </p:sp>
      <p:sp>
        <p:nvSpPr>
          <p:cNvPr id="9" name="Shape 6"/>
          <p:cNvSpPr/>
          <p:nvPr/>
        </p:nvSpPr>
        <p:spPr>
          <a:xfrm>
            <a:off x="609600" y="333375"/>
            <a:ext cx="381000" cy="381000"/>
          </a:xfrm>
          <a:prstGeom prst="roundRect">
            <a:avLst>
              <a:gd name="adj" fmla="val 20000"/>
            </a:avLst>
          </a:prstGeom>
          <a:solidFill>
            <a:srgbClr val="006D77"/>
          </a:solidFill>
          <a:effectLst>
            <a:outerShdw blurRad="19050" dist="9525" dir="5400000" algn="bl" rotWithShape="0">
              <a:srgbClr val="000000">
                <a:alpha val="5000"/>
              </a:srgbClr>
            </a:outerShdw>
          </a:effectLst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432048"/>
            <a:ext cx="190500" cy="190500"/>
          </a:xfrm>
          <a:prstGeom prst="rect">
            <a:avLst/>
          </a:prstGeom>
        </p:spPr>
      </p:pic>
      <p:sp>
        <p:nvSpPr>
          <p:cNvPr id="11" name="pptanim_0_0"/>
          <p:cNvSpPr/>
          <p:nvPr/>
        </p:nvSpPr>
        <p:spPr>
          <a:xfrm>
            <a:off x="609600" y="1257300"/>
            <a:ext cx="10972800" cy="1238250"/>
          </a:xfrm>
          <a:prstGeom prst="roundRect">
            <a:avLst>
              <a:gd name="adj" fmla="val 12308"/>
            </a:avLst>
          </a:prstGeom>
          <a:solidFill>
            <a:srgbClr val="FFFFFF">
              <a:alpha val="40000"/>
            </a:srgbClr>
          </a:solidFill>
          <a:ln w="9525">
            <a:solidFill>
              <a:srgbClr val="F9FAFB"/>
            </a:solidFill>
            <a:prstDash val="solid"/>
          </a:ln>
        </p:spPr>
      </p:sp>
      <p:pic>
        <p:nvPicPr>
          <p:cNvPr id="12" name="pptanim_0_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525" y="1352550"/>
            <a:ext cx="523875" cy="1047750"/>
          </a:xfrm>
          <a:prstGeom prst="rect">
            <a:avLst/>
          </a:prstGeom>
        </p:spPr>
      </p:pic>
      <p:pic>
        <p:nvPicPr>
          <p:cNvPr id="13" name="pptanim_0_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7000" y="1550194"/>
            <a:ext cx="914400" cy="19050"/>
          </a:xfrm>
          <a:prstGeom prst="rect">
            <a:avLst/>
          </a:prstGeom>
        </p:spPr>
      </p:pic>
      <p:sp>
        <p:nvSpPr>
          <p:cNvPr id="14" name="pptanim_0_2"/>
          <p:cNvSpPr/>
          <p:nvPr/>
        </p:nvSpPr>
        <p:spPr>
          <a:xfrm>
            <a:off x="1600200" y="1426369"/>
            <a:ext cx="990600" cy="304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6D7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基本说明</a:t>
            </a:r>
            <a:endParaRPr lang="en-US" sz="1800" dirty="0"/>
          </a:p>
        </p:txBody>
      </p:sp>
      <p:sp>
        <p:nvSpPr>
          <p:cNvPr id="15" name="pptanim_0_4"/>
          <p:cNvSpPr/>
          <p:nvPr/>
        </p:nvSpPr>
        <p:spPr>
          <a:xfrm>
            <a:off x="1600200" y="1816894"/>
            <a:ext cx="225921" cy="23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06D7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●</a:t>
            </a:r>
            <a:endParaRPr lang="en-US" sz="1300" dirty="0"/>
          </a:p>
        </p:txBody>
      </p:sp>
      <p:sp>
        <p:nvSpPr>
          <p:cNvPr id="16" name="pptanim_0_5"/>
          <p:cNvSpPr/>
          <p:nvPr/>
        </p:nvSpPr>
        <p:spPr>
          <a:xfrm>
            <a:off x="1826121" y="1788319"/>
            <a:ext cx="4646114" cy="59531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300" b="1" dirty="0">
                <a:solidFill>
                  <a:srgbClr val="11182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封锁定义：</a:t>
            </a:r>
            <a:r>
              <a:rPr lang="en-US" sz="1300" dirty="0">
                <a:solidFill>
                  <a:srgbClr val="37415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堵住对方棋子出路，使其沦为失去活性的“孤棋”。</a:t>
            </a:r>
            <a:endParaRPr lang="en-US" sz="1300" dirty="0"/>
          </a:p>
        </p:txBody>
      </p:sp>
      <p:sp>
        <p:nvSpPr>
          <p:cNvPr id="17" name="pptanim_0_6"/>
          <p:cNvSpPr/>
          <p:nvPr/>
        </p:nvSpPr>
        <p:spPr>
          <a:xfrm>
            <a:off x="6624638" y="1816894"/>
            <a:ext cx="225921" cy="23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83C5B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●</a:t>
            </a:r>
            <a:endParaRPr lang="en-US" sz="1300" dirty="0"/>
          </a:p>
        </p:txBody>
      </p:sp>
      <p:sp>
        <p:nvSpPr>
          <p:cNvPr id="18" name="pptanim_0_7"/>
          <p:cNvSpPr/>
          <p:nvPr/>
        </p:nvSpPr>
        <p:spPr>
          <a:xfrm>
            <a:off x="6850559" y="1788319"/>
            <a:ext cx="4646114" cy="59531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300" b="1" dirty="0">
                <a:solidFill>
                  <a:srgbClr val="11182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判断原则：</a:t>
            </a:r>
            <a:r>
              <a:rPr lang="en-US" sz="1300" dirty="0">
                <a:solidFill>
                  <a:srgbClr val="37415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封锁时须保证我方棋形厚实，同时兼顾自身安全。</a:t>
            </a:r>
            <a:endParaRPr lang="en-US" sz="1300" dirty="0"/>
          </a:p>
        </p:txBody>
      </p:sp>
      <p:sp>
        <p:nvSpPr>
          <p:cNvPr id="19" name="pptanim_1_8"/>
          <p:cNvSpPr/>
          <p:nvPr/>
        </p:nvSpPr>
        <p:spPr>
          <a:xfrm>
            <a:off x="609600" y="3219450"/>
            <a:ext cx="3505200" cy="3333750"/>
          </a:xfrm>
          <a:prstGeom prst="roundRect">
            <a:avLst>
              <a:gd name="adj" fmla="val 6857"/>
            </a:avLst>
          </a:prstGeom>
          <a:solidFill>
            <a:srgbClr val="FFFFFF">
              <a:alpha val="90000"/>
            </a:srgbClr>
          </a:solidFill>
          <a:ln w="9525">
            <a:solidFill>
              <a:srgbClr val="F3F4F6"/>
            </a:solidFill>
            <a:prstDash val="solid"/>
          </a:ln>
          <a:effectLst>
            <a:outerShdw blurRad="190500" dist="38100" dir="5400000" algn="bl" rotWithShape="0">
              <a:srgbClr val="000000">
                <a:alpha val="2000"/>
              </a:srgbClr>
            </a:outerShdw>
          </a:effectLst>
        </p:spPr>
      </p:sp>
      <p:sp>
        <p:nvSpPr>
          <p:cNvPr id="20" name="pptanim_1_9"/>
          <p:cNvSpPr/>
          <p:nvPr/>
        </p:nvSpPr>
        <p:spPr>
          <a:xfrm>
            <a:off x="923925" y="3629025"/>
            <a:ext cx="1629966" cy="304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29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 压 (Press)</a:t>
            </a:r>
            <a:endParaRPr lang="en-US" sz="1800" dirty="0"/>
          </a:p>
        </p:txBody>
      </p:sp>
      <p:sp>
        <p:nvSpPr>
          <p:cNvPr id="21" name="pptanim_1_10"/>
          <p:cNvSpPr/>
          <p:nvPr/>
        </p:nvSpPr>
        <p:spPr>
          <a:xfrm>
            <a:off x="3343275" y="3533775"/>
            <a:ext cx="457200" cy="457200"/>
          </a:xfrm>
          <a:prstGeom prst="ellipse">
            <a:avLst/>
          </a:prstGeom>
          <a:solidFill>
            <a:srgbClr val="006D77">
              <a:alpha val="10000"/>
            </a:srgbClr>
          </a:solidFill>
        </p:spPr>
      </p:sp>
      <p:pic>
        <p:nvPicPr>
          <p:cNvPr id="22" name="pptanim_1_1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6625" y="3674120"/>
            <a:ext cx="190500" cy="190500"/>
          </a:xfrm>
          <a:prstGeom prst="rect">
            <a:avLst/>
          </a:prstGeom>
        </p:spPr>
      </p:pic>
      <p:sp>
        <p:nvSpPr>
          <p:cNvPr id="23" name="pptanim_1_12"/>
          <p:cNvSpPr/>
          <p:nvPr/>
        </p:nvSpPr>
        <p:spPr>
          <a:xfrm>
            <a:off x="923925" y="4426744"/>
            <a:ext cx="2876550" cy="47386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300" dirty="0">
                <a:solidFill>
                  <a:srgbClr val="37415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从上方直接压住对方棋子，强力限制其向中央或高位发展。</a:t>
            </a:r>
            <a:endParaRPr lang="en-US" sz="1300" dirty="0"/>
          </a:p>
        </p:txBody>
      </p:sp>
      <p:sp>
        <p:nvSpPr>
          <p:cNvPr id="24" name="pptanim_1_13"/>
          <p:cNvSpPr/>
          <p:nvPr/>
        </p:nvSpPr>
        <p:spPr>
          <a:xfrm>
            <a:off x="923925" y="4152900"/>
            <a:ext cx="933450" cy="23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06D7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动作要领：</a:t>
            </a:r>
            <a:endParaRPr lang="en-US" sz="1300" dirty="0"/>
          </a:p>
        </p:txBody>
      </p:sp>
      <p:sp>
        <p:nvSpPr>
          <p:cNvPr id="25" name="Shape 18"/>
          <p:cNvSpPr/>
          <p:nvPr/>
        </p:nvSpPr>
        <p:spPr>
          <a:xfrm>
            <a:off x="923925" y="5331619"/>
            <a:ext cx="2876550" cy="0"/>
          </a:xfrm>
          <a:prstGeom prst="line">
            <a:avLst/>
          </a:prstGeom>
          <a:noFill/>
          <a:ln w="9525">
            <a:solidFill>
              <a:srgbClr val="F3F4F6"/>
            </a:solidFill>
            <a:prstDash val="solid"/>
          </a:ln>
        </p:spPr>
      </p:sp>
      <p:sp>
        <p:nvSpPr>
          <p:cNvPr id="26" name="pptanim_1_15"/>
          <p:cNvSpPr/>
          <p:nvPr/>
        </p:nvSpPr>
        <p:spPr>
          <a:xfrm>
            <a:off x="923925" y="5776913"/>
            <a:ext cx="2876550" cy="47386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300" dirty="0">
                <a:solidFill>
                  <a:srgbClr val="6B728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迫使对方在低位爬行，我方顺势在外围筑起雄厚外势。</a:t>
            </a:r>
            <a:endParaRPr lang="en-US" sz="1300" dirty="0"/>
          </a:p>
        </p:txBody>
      </p:sp>
      <p:sp>
        <p:nvSpPr>
          <p:cNvPr id="27" name="pptanim_1_16"/>
          <p:cNvSpPr/>
          <p:nvPr/>
        </p:nvSpPr>
        <p:spPr>
          <a:xfrm>
            <a:off x="923925" y="5503069"/>
            <a:ext cx="933450" cy="23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适用场景：</a:t>
            </a:r>
            <a:endParaRPr lang="en-US" sz="1300" dirty="0"/>
          </a:p>
        </p:txBody>
      </p:sp>
      <p:sp>
        <p:nvSpPr>
          <p:cNvPr id="28" name="pptanim_2_17"/>
          <p:cNvSpPr/>
          <p:nvPr/>
        </p:nvSpPr>
        <p:spPr>
          <a:xfrm>
            <a:off x="4343400" y="3219450"/>
            <a:ext cx="3505200" cy="3333750"/>
          </a:xfrm>
          <a:prstGeom prst="roundRect">
            <a:avLst>
              <a:gd name="adj" fmla="val 6857"/>
            </a:avLst>
          </a:prstGeom>
          <a:solidFill>
            <a:srgbClr val="FFFFFF">
              <a:alpha val="90000"/>
            </a:srgbClr>
          </a:solidFill>
          <a:ln w="9525">
            <a:solidFill>
              <a:srgbClr val="F3F4F6"/>
            </a:solidFill>
            <a:prstDash val="solid"/>
          </a:ln>
          <a:effectLst>
            <a:outerShdw blurRad="190500" dist="38100" dir="5400000" algn="bl" rotWithShape="0">
              <a:srgbClr val="000000">
                <a:alpha val="2000"/>
              </a:srgbClr>
            </a:outerShdw>
          </a:effectLst>
        </p:spPr>
      </p:sp>
      <p:sp>
        <p:nvSpPr>
          <p:cNvPr id="29" name="pptanim_2_18"/>
          <p:cNvSpPr/>
          <p:nvPr/>
        </p:nvSpPr>
        <p:spPr>
          <a:xfrm>
            <a:off x="4657725" y="3629025"/>
            <a:ext cx="1619696" cy="304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29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 扳 (Block)</a:t>
            </a:r>
            <a:endParaRPr lang="en-US" sz="1800" dirty="0"/>
          </a:p>
        </p:txBody>
      </p:sp>
      <p:sp>
        <p:nvSpPr>
          <p:cNvPr id="30" name="pptanim_2_19"/>
          <p:cNvSpPr/>
          <p:nvPr/>
        </p:nvSpPr>
        <p:spPr>
          <a:xfrm>
            <a:off x="7077075" y="3533775"/>
            <a:ext cx="457200" cy="457200"/>
          </a:xfrm>
          <a:prstGeom prst="ellipse">
            <a:avLst/>
          </a:prstGeom>
          <a:solidFill>
            <a:srgbClr val="83C5BE">
              <a:alpha val="20000"/>
            </a:srgbClr>
          </a:solidFill>
        </p:spPr>
      </p:sp>
      <p:pic>
        <p:nvPicPr>
          <p:cNvPr id="31" name="pptanim_2_20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10425" y="3674120"/>
            <a:ext cx="190500" cy="190500"/>
          </a:xfrm>
          <a:prstGeom prst="rect">
            <a:avLst/>
          </a:prstGeom>
        </p:spPr>
      </p:pic>
      <p:sp>
        <p:nvSpPr>
          <p:cNvPr id="32" name="pptanim_2_21"/>
          <p:cNvSpPr/>
          <p:nvPr/>
        </p:nvSpPr>
        <p:spPr>
          <a:xfrm>
            <a:off x="4657725" y="4426744"/>
            <a:ext cx="2876550" cy="47386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300" dirty="0">
                <a:solidFill>
                  <a:srgbClr val="37415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直接挡住对方棋子的前进方向，进行贴身紧逼与阻击。</a:t>
            </a:r>
            <a:endParaRPr lang="en-US" sz="1300" dirty="0"/>
          </a:p>
        </p:txBody>
      </p:sp>
      <p:sp>
        <p:nvSpPr>
          <p:cNvPr id="33" name="pptanim_2_22"/>
          <p:cNvSpPr/>
          <p:nvPr/>
        </p:nvSpPr>
        <p:spPr>
          <a:xfrm>
            <a:off x="4657725" y="4152900"/>
            <a:ext cx="933450" cy="23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06D7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动作要领：</a:t>
            </a:r>
            <a:endParaRPr lang="en-US" sz="1300" dirty="0"/>
          </a:p>
        </p:txBody>
      </p:sp>
      <p:sp>
        <p:nvSpPr>
          <p:cNvPr id="34" name="Shape 26"/>
          <p:cNvSpPr/>
          <p:nvPr/>
        </p:nvSpPr>
        <p:spPr>
          <a:xfrm>
            <a:off x="4657725" y="5331619"/>
            <a:ext cx="2876550" cy="0"/>
          </a:xfrm>
          <a:prstGeom prst="line">
            <a:avLst/>
          </a:prstGeom>
          <a:noFill/>
          <a:ln w="9525">
            <a:solidFill>
              <a:srgbClr val="F3F4F6"/>
            </a:solidFill>
            <a:prstDash val="solid"/>
          </a:ln>
        </p:spPr>
      </p:sp>
      <p:sp>
        <p:nvSpPr>
          <p:cNvPr id="35" name="pptanim_2_24"/>
          <p:cNvSpPr/>
          <p:nvPr/>
        </p:nvSpPr>
        <p:spPr>
          <a:xfrm>
            <a:off x="4657725" y="5776913"/>
            <a:ext cx="2876550" cy="47386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300" dirty="0">
                <a:solidFill>
                  <a:srgbClr val="6B728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接触战中阻断对方出路，是局部封锁与定型的核心手段。</a:t>
            </a:r>
            <a:endParaRPr lang="en-US" sz="1300" dirty="0"/>
          </a:p>
        </p:txBody>
      </p:sp>
      <p:sp>
        <p:nvSpPr>
          <p:cNvPr id="36" name="pptanim_2_25"/>
          <p:cNvSpPr/>
          <p:nvPr/>
        </p:nvSpPr>
        <p:spPr>
          <a:xfrm>
            <a:off x="4657725" y="5503069"/>
            <a:ext cx="933450" cy="23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适用场景：</a:t>
            </a:r>
            <a:endParaRPr lang="en-US" sz="1300" dirty="0"/>
          </a:p>
        </p:txBody>
      </p:sp>
      <p:sp>
        <p:nvSpPr>
          <p:cNvPr id="37" name="pptanim_3_26"/>
          <p:cNvSpPr/>
          <p:nvPr/>
        </p:nvSpPr>
        <p:spPr>
          <a:xfrm>
            <a:off x="8077200" y="3219450"/>
            <a:ext cx="3505200" cy="3333750"/>
          </a:xfrm>
          <a:prstGeom prst="roundRect">
            <a:avLst>
              <a:gd name="adj" fmla="val 6857"/>
            </a:avLst>
          </a:prstGeom>
          <a:solidFill>
            <a:srgbClr val="FFFFFF">
              <a:alpha val="90000"/>
            </a:srgbClr>
          </a:solidFill>
          <a:ln w="9525">
            <a:solidFill>
              <a:srgbClr val="F3F4F6"/>
            </a:solidFill>
            <a:prstDash val="solid"/>
          </a:ln>
          <a:effectLst>
            <a:outerShdw blurRad="190500" dist="38100" dir="5400000" algn="bl" rotWithShape="0">
              <a:srgbClr val="000000">
                <a:alpha val="2000"/>
              </a:srgbClr>
            </a:outerShdw>
          </a:effectLst>
        </p:spPr>
      </p:sp>
      <p:sp>
        <p:nvSpPr>
          <p:cNvPr id="38" name="pptanim_3_27"/>
          <p:cNvSpPr/>
          <p:nvPr/>
        </p:nvSpPr>
        <p:spPr>
          <a:xfrm>
            <a:off x="8391525" y="3629025"/>
            <a:ext cx="1419671" cy="304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29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 镇 (Cap)</a:t>
            </a:r>
            <a:endParaRPr lang="en-US" sz="1800" dirty="0"/>
          </a:p>
        </p:txBody>
      </p:sp>
      <p:sp>
        <p:nvSpPr>
          <p:cNvPr id="39" name="pptanim_3_28"/>
          <p:cNvSpPr/>
          <p:nvPr/>
        </p:nvSpPr>
        <p:spPr>
          <a:xfrm>
            <a:off x="10810875" y="3533775"/>
            <a:ext cx="457200" cy="457200"/>
          </a:xfrm>
          <a:prstGeom prst="ellipse">
            <a:avLst/>
          </a:prstGeom>
          <a:solidFill>
            <a:srgbClr val="D4AF37">
              <a:alpha val="20000"/>
            </a:srgbClr>
          </a:solidFill>
        </p:spPr>
      </p:sp>
      <p:pic>
        <p:nvPicPr>
          <p:cNvPr id="40" name="pptanim_3_2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44225" y="3674120"/>
            <a:ext cx="190500" cy="190500"/>
          </a:xfrm>
          <a:prstGeom prst="rect">
            <a:avLst/>
          </a:prstGeom>
        </p:spPr>
      </p:pic>
      <p:sp>
        <p:nvSpPr>
          <p:cNvPr id="41" name="pptanim_3_30"/>
          <p:cNvSpPr/>
          <p:nvPr/>
        </p:nvSpPr>
        <p:spPr>
          <a:xfrm>
            <a:off x="8391525" y="4426744"/>
            <a:ext cx="2876550" cy="47386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300" dirty="0">
                <a:solidFill>
                  <a:srgbClr val="37415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在对方棋子正上方（通常隔一路）落子，凌空罩住对手。</a:t>
            </a:r>
            <a:endParaRPr lang="en-US" sz="1300" dirty="0"/>
          </a:p>
        </p:txBody>
      </p:sp>
      <p:sp>
        <p:nvSpPr>
          <p:cNvPr id="42" name="pptanim_3_31"/>
          <p:cNvSpPr/>
          <p:nvPr/>
        </p:nvSpPr>
        <p:spPr>
          <a:xfrm>
            <a:off x="8391525" y="4152900"/>
            <a:ext cx="933450" cy="23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06D7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动作要领：</a:t>
            </a:r>
            <a:endParaRPr lang="en-US" sz="1300" dirty="0"/>
          </a:p>
        </p:txBody>
      </p:sp>
      <p:sp>
        <p:nvSpPr>
          <p:cNvPr id="43" name="Shape 34"/>
          <p:cNvSpPr/>
          <p:nvPr/>
        </p:nvSpPr>
        <p:spPr>
          <a:xfrm>
            <a:off x="8391525" y="5331619"/>
            <a:ext cx="2876550" cy="0"/>
          </a:xfrm>
          <a:prstGeom prst="line">
            <a:avLst/>
          </a:prstGeom>
          <a:noFill/>
          <a:ln w="9525">
            <a:solidFill>
              <a:srgbClr val="F3F4F6"/>
            </a:solidFill>
            <a:prstDash val="solid"/>
          </a:ln>
        </p:spPr>
      </p:sp>
      <p:sp>
        <p:nvSpPr>
          <p:cNvPr id="44" name="pptanim_3_33"/>
          <p:cNvSpPr/>
          <p:nvPr/>
        </p:nvSpPr>
        <p:spPr>
          <a:xfrm>
            <a:off x="8391525" y="5776913"/>
            <a:ext cx="2876550" cy="47386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300" dirty="0">
                <a:solidFill>
                  <a:srgbClr val="6B728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从高位进行战略性包围，不直接接触，以势压制对方。</a:t>
            </a:r>
            <a:endParaRPr lang="en-US" sz="1300" dirty="0"/>
          </a:p>
        </p:txBody>
      </p:sp>
      <p:sp>
        <p:nvSpPr>
          <p:cNvPr id="45" name="pptanim_3_34"/>
          <p:cNvSpPr/>
          <p:nvPr/>
        </p:nvSpPr>
        <p:spPr>
          <a:xfrm>
            <a:off x="8391525" y="5503069"/>
            <a:ext cx="933450" cy="23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适用场景：</a:t>
            </a:r>
            <a:endParaRPr lang="en-US" sz="13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4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4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4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4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4" grpId="0" animBg="1"/>
      <p:bldP spid="4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6D77"/>
          </a:solidFill>
        </p:spPr>
      </p:sp>
      <p:sp>
        <p:nvSpPr>
          <p:cNvPr id="3" name="Shape 1"/>
          <p:cNvSpPr/>
          <p:nvPr/>
        </p:nvSpPr>
        <p:spPr>
          <a:xfrm>
            <a:off x="6096000" y="0"/>
            <a:ext cx="6096000" cy="6858000"/>
          </a:xfrm>
          <a:custGeom>
            <a:avLst/>
            <a:gdLst/>
            <a:ahLst/>
            <a:cxnLst/>
            <a:rect l="l" t="t" r="r" b="b"/>
            <a:pathLst>
              <a:path w="6096000" h="6858000">
                <a:moveTo>
                  <a:pt x="121920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5A63">
              <a:alpha val="50000"/>
            </a:srgbClr>
          </a:solidFill>
        </p:spPr>
      </p:sp>
      <p:sp>
        <p:nvSpPr>
          <p:cNvPr id="4" name="Shape 2"/>
          <p:cNvSpPr/>
          <p:nvPr/>
        </p:nvSpPr>
        <p:spPr>
          <a:xfrm>
            <a:off x="8382000" y="3048000"/>
            <a:ext cx="4762500" cy="4762500"/>
          </a:xfrm>
          <a:prstGeom prst="ellipse">
            <a:avLst/>
          </a:prstGeom>
          <a:ln w="9525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858250" y="3524250"/>
            <a:ext cx="3810000" cy="3810000"/>
          </a:xfrm>
          <a:prstGeom prst="ellipse">
            <a:avLst/>
          </a:prstGeom>
          <a:ln w="9525">
            <a:solidFill>
              <a:srgbClr val="83C5BE">
                <a:alpha val="2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81000" y="762000"/>
            <a:ext cx="152400" cy="152400"/>
          </a:xfrm>
          <a:prstGeom prst="ellipse">
            <a:avLst/>
          </a:prstGeom>
          <a:solidFill>
            <a:srgbClr val="D4AF37">
              <a:alpha val="60000"/>
            </a:srgbClr>
          </a:solidFill>
        </p:spPr>
      </p:sp>
      <p:sp>
        <p:nvSpPr>
          <p:cNvPr id="7" name="Shape 5"/>
          <p:cNvSpPr/>
          <p:nvPr/>
        </p:nvSpPr>
        <p:spPr>
          <a:xfrm>
            <a:off x="6096000" y="6019800"/>
            <a:ext cx="76200" cy="76200"/>
          </a:xfrm>
          <a:prstGeom prst="ellipse">
            <a:avLst/>
          </a:prstGeom>
          <a:solidFill>
            <a:srgbClr val="FFFFFF">
              <a:alpha val="60000"/>
            </a:srgbClr>
          </a:solidFill>
        </p:spPr>
      </p:sp>
      <p:sp>
        <p:nvSpPr>
          <p:cNvPr id="8" name="pptanim_0_0"/>
          <p:cNvSpPr/>
          <p:nvPr/>
        </p:nvSpPr>
        <p:spPr>
          <a:xfrm>
            <a:off x="914400" y="1509713"/>
            <a:ext cx="2042368" cy="400050"/>
          </a:xfrm>
          <a:prstGeom prst="roundRect">
            <a:avLst>
              <a:gd name="adj" fmla="val 50000"/>
            </a:avLst>
          </a:prstGeom>
          <a:ln w="9525">
            <a:solidFill>
              <a:srgbClr val="83C5BE"/>
            </a:solidFill>
            <a:prstDash val="solid"/>
          </a:ln>
        </p:spPr>
      </p:sp>
      <p:sp>
        <p:nvSpPr>
          <p:cNvPr id="9" name="pptanim_0_1"/>
          <p:cNvSpPr/>
          <p:nvPr/>
        </p:nvSpPr>
        <p:spPr>
          <a:xfrm>
            <a:off x="1114425" y="1604963"/>
            <a:ext cx="2290018" cy="23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kern="0" spc="300" dirty="0">
                <a:solidFill>
                  <a:srgbClr val="83C5B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CHAPTER FIVE</a:t>
            </a:r>
            <a:endParaRPr lang="en-US" sz="1300" dirty="0"/>
          </a:p>
        </p:txBody>
      </p:sp>
      <p:sp>
        <p:nvSpPr>
          <p:cNvPr id="10" name="pptanim_1_2"/>
          <p:cNvSpPr/>
          <p:nvPr/>
        </p:nvSpPr>
        <p:spPr>
          <a:xfrm>
            <a:off x="914400" y="2138363"/>
            <a:ext cx="5562600" cy="1943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6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全局进阶：</a:t>
            </a:r>
            <a:endParaRPr lang="en-US" sz="6000" dirty="0"/>
          </a:p>
          <a:p>
            <a:pPr marL="0" indent="0" algn="l">
              <a:lnSpc>
                <a:spcPct val="104000"/>
              </a:lnSpc>
              <a:buNone/>
            </a:pPr>
            <a:r>
              <a:rPr lang="en-US" sz="6000" b="1" dirty="0">
                <a:solidFill>
                  <a:srgbClr val="83C5B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扩张与侵消</a:t>
            </a:r>
            <a:endParaRPr lang="en-US" sz="6000" dirty="0"/>
          </a:p>
        </p:txBody>
      </p:sp>
      <p:pic>
        <p:nvPicPr>
          <p:cNvPr id="11" name="pptanim_2_3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" y="4348163"/>
            <a:ext cx="914400" cy="76200"/>
          </a:xfrm>
          <a:prstGeom prst="rect">
            <a:avLst/>
          </a:prstGeom>
        </p:spPr>
      </p:pic>
      <p:sp>
        <p:nvSpPr>
          <p:cNvPr id="12" name="pptanim_3_4"/>
          <p:cNvSpPr/>
          <p:nvPr/>
        </p:nvSpPr>
        <p:spPr>
          <a:xfrm>
            <a:off x="914400" y="4767263"/>
            <a:ext cx="5486400" cy="57626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500" dirty="0">
                <a:solidFill>
                  <a:srgbClr val="D1D5D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局部局势稳定后，如何通过全局势力的动态攻防与博弈，实现战略扩张与边界侵消的平衡艺术。</a:t>
            </a:r>
            <a:endParaRPr lang="en-US" sz="1500" dirty="0"/>
          </a:p>
        </p:txBody>
      </p:sp>
      <p:sp>
        <p:nvSpPr>
          <p:cNvPr id="13" name="pptanim_4_5"/>
          <p:cNvSpPr/>
          <p:nvPr/>
        </p:nvSpPr>
        <p:spPr>
          <a:xfrm>
            <a:off x="7963793" y="2043113"/>
            <a:ext cx="3390007" cy="280987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8700" b="1" dirty="0">
                <a:solidFill>
                  <a:srgbClr val="FFFFFF">
                    <a:alpha val="1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05</a:t>
            </a:r>
            <a:endParaRPr lang="en-US" sz="187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8FAFB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6D77"/>
          </a:solidFill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06000" y="1066800"/>
            <a:ext cx="2286000" cy="17145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0515600" y="3048000"/>
            <a:ext cx="914400" cy="914400"/>
          </a:xfrm>
          <a:prstGeom prst="ellipse">
            <a:avLst/>
          </a:prstGeom>
          <a:ln w="57150">
            <a:solidFill>
              <a:srgbClr val="83C5BE">
                <a:alpha val="1000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381000" y="5257800"/>
            <a:ext cx="1219200" cy="1219200"/>
          </a:xfrm>
          <a:prstGeom prst="ellipse">
            <a:avLst/>
          </a:prstGeom>
          <a:ln w="95250">
            <a:solidFill>
              <a:srgbClr val="006D77">
                <a:alpha val="500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0" y="952500"/>
            <a:ext cx="12192000" cy="0"/>
          </a:xfrm>
          <a:prstGeom prst="line">
            <a:avLst/>
          </a:prstGeom>
          <a:noFill/>
          <a:ln w="9525">
            <a:solidFill>
              <a:srgbClr val="F3F4F6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143000" y="323850"/>
            <a:ext cx="2916585" cy="4286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700" b="1" kern="0" spc="-100" dirty="0">
                <a:solidFill>
                  <a:srgbClr val="006D7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扩张的核心逻辑</a:t>
            </a:r>
            <a:endParaRPr lang="en-US" sz="2700" dirty="0"/>
          </a:p>
        </p:txBody>
      </p:sp>
      <p:sp>
        <p:nvSpPr>
          <p:cNvPr id="9" name="Shape 6"/>
          <p:cNvSpPr/>
          <p:nvPr/>
        </p:nvSpPr>
        <p:spPr>
          <a:xfrm>
            <a:off x="609600" y="333375"/>
            <a:ext cx="381000" cy="381000"/>
          </a:xfrm>
          <a:prstGeom prst="roundRect">
            <a:avLst>
              <a:gd name="adj" fmla="val 20000"/>
            </a:avLst>
          </a:prstGeom>
          <a:solidFill>
            <a:srgbClr val="006D77"/>
          </a:solidFill>
          <a:effectLst>
            <a:outerShdw blurRad="19050" dist="9525" dir="5400000" algn="bl" rotWithShape="0">
              <a:srgbClr val="000000">
                <a:alpha val="5000"/>
              </a:srgbClr>
            </a:outerShdw>
          </a:effectLst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432048"/>
            <a:ext cx="190500" cy="190500"/>
          </a:xfrm>
          <a:prstGeom prst="rect">
            <a:avLst/>
          </a:prstGeom>
        </p:spPr>
      </p:pic>
      <p:pic>
        <p:nvPicPr>
          <p:cNvPr id="11" name="pptanim_0_0" descr="preencoded.png"/>
          <p:cNvPicPr>
            <a:picLocks noChangeAspect="1"/>
          </p:cNvPicPr>
          <p:nvPr/>
        </p:nvPicPr>
        <p:blipFill>
          <a:blip r:embed="rId3">
            <a:alphaModFix amt="10000"/>
          </a:blip>
          <a:stretch>
            <a:fillRect/>
          </a:stretch>
        </p:blipFill>
        <p:spPr>
          <a:xfrm>
            <a:off x="609600" y="1181100"/>
            <a:ext cx="962025" cy="2114550"/>
          </a:xfrm>
          <a:prstGeom prst="rect">
            <a:avLst/>
          </a:prstGeom>
        </p:spPr>
      </p:pic>
      <p:sp>
        <p:nvSpPr>
          <p:cNvPr id="12" name="pptanim_1_1"/>
          <p:cNvSpPr/>
          <p:nvPr/>
        </p:nvSpPr>
        <p:spPr>
          <a:xfrm>
            <a:off x="7105650" y="1257300"/>
            <a:ext cx="4762500" cy="3219450"/>
          </a:xfrm>
          <a:prstGeom prst="roundRect">
            <a:avLst>
              <a:gd name="adj" fmla="val 4734"/>
            </a:avLst>
          </a:prstGeom>
          <a:solidFill>
            <a:srgbClr val="FFFFFF">
              <a:alpha val="80000"/>
            </a:srgbClr>
          </a:solidFill>
          <a:ln w="9525">
            <a:solidFill>
              <a:srgbClr val="F3F4F6"/>
            </a:solidFill>
            <a:prstDash val="solid"/>
          </a:ln>
          <a:effectLst>
            <a:outerShdw blurRad="19050" dist="9525" dir="5400000" algn="bl" rotWithShape="0">
              <a:srgbClr val="000000">
                <a:alpha val="5000"/>
              </a:srgbClr>
            </a:outerShdw>
          </a:effectLst>
        </p:spPr>
      </p:sp>
      <p:sp>
        <p:nvSpPr>
          <p:cNvPr id="13" name="pptanim_1_2"/>
          <p:cNvSpPr/>
          <p:nvPr/>
        </p:nvSpPr>
        <p:spPr>
          <a:xfrm>
            <a:off x="7677150" y="2258616"/>
            <a:ext cx="2133600" cy="304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29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战略落地与格局构建</a:t>
            </a:r>
            <a:endParaRPr lang="en-US" sz="1800" dirty="0"/>
          </a:p>
        </p:txBody>
      </p:sp>
      <p:pic>
        <p:nvPicPr>
          <p:cNvPr id="14" name="pptanim_1_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3775" y="2263378"/>
            <a:ext cx="257175" cy="257175"/>
          </a:xfrm>
          <a:prstGeom prst="rect">
            <a:avLst/>
          </a:prstGeom>
        </p:spPr>
      </p:pic>
      <p:sp>
        <p:nvSpPr>
          <p:cNvPr id="15" name="pptanim_1_4"/>
          <p:cNvSpPr/>
          <p:nvPr/>
        </p:nvSpPr>
        <p:spPr>
          <a:xfrm>
            <a:off x="7343775" y="2696766"/>
            <a:ext cx="4286250" cy="79533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300" dirty="0">
                <a:solidFill>
                  <a:srgbClr val="4B556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扩张不仅是围棋的圈地，更是全局战略的落地。正如企业将数字化蓝图转化为核心应用，棋手也需将空间优势转化为实实在在的胜势，实现从规划到实效的稳步过渡。</a:t>
            </a:r>
            <a:endParaRPr lang="en-US" sz="1300" dirty="0"/>
          </a:p>
        </p:txBody>
      </p:sp>
      <p:sp>
        <p:nvSpPr>
          <p:cNvPr id="18" name="pptanim_0_7"/>
          <p:cNvSpPr/>
          <p:nvPr/>
        </p:nvSpPr>
        <p:spPr>
          <a:xfrm>
            <a:off x="876300" y="1200150"/>
            <a:ext cx="1447800" cy="304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6D7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扩张适用场景</a:t>
            </a:r>
            <a:endParaRPr lang="en-US" sz="1800" dirty="0"/>
          </a:p>
        </p:txBody>
      </p:sp>
      <p:pic>
        <p:nvPicPr>
          <p:cNvPr id="19" name="pptanim_0_8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1245245"/>
            <a:ext cx="190500" cy="190500"/>
          </a:xfrm>
          <a:prstGeom prst="rect">
            <a:avLst/>
          </a:prstGeom>
        </p:spPr>
      </p:pic>
      <p:sp>
        <p:nvSpPr>
          <p:cNvPr id="20" name="pptanim_0_9"/>
          <p:cNvSpPr/>
          <p:nvPr/>
        </p:nvSpPr>
        <p:spPr>
          <a:xfrm>
            <a:off x="609600" y="1600200"/>
            <a:ext cx="6038850" cy="800100"/>
          </a:xfrm>
          <a:prstGeom prst="roundRect">
            <a:avLst>
              <a:gd name="adj" fmla="val 14286"/>
            </a:avLst>
          </a:prstGeom>
          <a:solidFill>
            <a:srgbClr val="FFFFFF">
              <a:alpha val="90000"/>
            </a:srgbClr>
          </a:solidFill>
          <a:ln w="9525">
            <a:solidFill>
              <a:srgbClr val="F3F4F6"/>
            </a:solidFill>
            <a:prstDash val="solid"/>
          </a:ln>
          <a:effectLst>
            <a:outerShdw blurRad="19050" dist="9525" dir="5400000" algn="bl" rotWithShape="0">
              <a:srgbClr val="000000">
                <a:alpha val="5000"/>
              </a:srgbClr>
            </a:outerShdw>
          </a:effectLst>
        </p:spPr>
      </p:sp>
      <p:pic>
        <p:nvPicPr>
          <p:cNvPr id="21" name="pptanim_0_10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3425" y="1788170"/>
            <a:ext cx="172194" cy="190500"/>
          </a:xfrm>
          <a:prstGeom prst="rect">
            <a:avLst/>
          </a:prstGeom>
        </p:spPr>
      </p:pic>
      <p:sp>
        <p:nvSpPr>
          <p:cNvPr id="22" name="pptanim_0_11"/>
          <p:cNvSpPr/>
          <p:nvPr/>
        </p:nvSpPr>
        <p:spPr>
          <a:xfrm>
            <a:off x="1019919" y="1724025"/>
            <a:ext cx="5580907" cy="5905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500" b="1" dirty="0">
                <a:solidFill>
                  <a:srgbClr val="1F29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自身棋子已经全部安定：</a:t>
            </a:r>
            <a:r>
              <a:rPr lang="en-US" sz="1300" dirty="0">
                <a:solidFill>
                  <a:srgbClr val="4B556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己方棋子无后顾之忧，可以放手向外拓展势力范围。</a:t>
            </a:r>
            <a:endParaRPr lang="en-US" sz="1500" dirty="0"/>
          </a:p>
        </p:txBody>
      </p:sp>
      <p:sp>
        <p:nvSpPr>
          <p:cNvPr id="23" name="pptanim_0_12"/>
          <p:cNvSpPr/>
          <p:nvPr/>
        </p:nvSpPr>
        <p:spPr>
          <a:xfrm>
            <a:off x="609600" y="2514600"/>
            <a:ext cx="6038850" cy="800100"/>
          </a:xfrm>
          <a:prstGeom prst="roundRect">
            <a:avLst>
              <a:gd name="adj" fmla="val 14286"/>
            </a:avLst>
          </a:prstGeom>
          <a:solidFill>
            <a:srgbClr val="FFFFFF">
              <a:alpha val="90000"/>
            </a:srgbClr>
          </a:solidFill>
          <a:ln w="9525">
            <a:solidFill>
              <a:srgbClr val="F3F4F6"/>
            </a:solidFill>
            <a:prstDash val="solid"/>
          </a:ln>
          <a:effectLst>
            <a:outerShdw blurRad="19050" dist="9525" dir="5400000" algn="bl" rotWithShape="0">
              <a:srgbClr val="000000">
                <a:alpha val="5000"/>
              </a:srgbClr>
            </a:outerShdw>
          </a:effectLst>
        </p:spPr>
      </p:sp>
      <p:pic>
        <p:nvPicPr>
          <p:cNvPr id="24" name="pptanim_0_1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3425" y="2702570"/>
            <a:ext cx="162818" cy="190500"/>
          </a:xfrm>
          <a:prstGeom prst="rect">
            <a:avLst/>
          </a:prstGeom>
        </p:spPr>
      </p:pic>
      <p:sp>
        <p:nvSpPr>
          <p:cNvPr id="25" name="pptanim_0_14"/>
          <p:cNvSpPr/>
          <p:nvPr/>
        </p:nvSpPr>
        <p:spPr>
          <a:xfrm>
            <a:off x="1010543" y="2638425"/>
            <a:ext cx="5590280" cy="5905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500" b="1" dirty="0">
                <a:solidFill>
                  <a:srgbClr val="1F29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边上存在空旷可拓展区域：</a:t>
            </a:r>
            <a:r>
              <a:rPr lang="en-US" sz="1300" dirty="0">
                <a:solidFill>
                  <a:srgbClr val="4B556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棋盘边部有大片未开发空间，利于快速圈地做大模样。</a:t>
            </a:r>
            <a:endParaRPr lang="en-US" sz="1500" dirty="0"/>
          </a:p>
        </p:txBody>
      </p:sp>
      <p:sp>
        <p:nvSpPr>
          <p:cNvPr id="26" name="pptanim_0_15"/>
          <p:cNvSpPr/>
          <p:nvPr/>
        </p:nvSpPr>
        <p:spPr>
          <a:xfrm>
            <a:off x="609600" y="3429000"/>
            <a:ext cx="6038850" cy="800100"/>
          </a:xfrm>
          <a:prstGeom prst="roundRect">
            <a:avLst>
              <a:gd name="adj" fmla="val 14286"/>
            </a:avLst>
          </a:prstGeom>
          <a:solidFill>
            <a:srgbClr val="FFFFFF">
              <a:alpha val="90000"/>
            </a:srgbClr>
          </a:solidFill>
          <a:ln w="9525">
            <a:solidFill>
              <a:srgbClr val="F3F4F6"/>
            </a:solidFill>
            <a:prstDash val="solid"/>
          </a:ln>
          <a:effectLst>
            <a:outerShdw blurRad="19050" dist="9525" dir="5400000" algn="bl" rotWithShape="0">
              <a:srgbClr val="000000">
                <a:alpha val="5000"/>
              </a:srgbClr>
            </a:outerShdw>
          </a:effectLst>
        </p:spPr>
      </p:sp>
      <p:pic>
        <p:nvPicPr>
          <p:cNvPr id="27" name="pptanim_0_1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3425" y="3616970"/>
            <a:ext cx="154484" cy="190500"/>
          </a:xfrm>
          <a:prstGeom prst="rect">
            <a:avLst/>
          </a:prstGeom>
        </p:spPr>
      </p:pic>
      <p:sp>
        <p:nvSpPr>
          <p:cNvPr id="28" name="pptanim_0_17"/>
          <p:cNvSpPr/>
          <p:nvPr/>
        </p:nvSpPr>
        <p:spPr>
          <a:xfrm>
            <a:off x="1002209" y="3552825"/>
            <a:ext cx="5598614" cy="5905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500" b="1" dirty="0">
                <a:solidFill>
                  <a:srgbClr val="1F29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对方没有明显的弱点可攻击：</a:t>
            </a:r>
            <a:r>
              <a:rPr lang="en-US" sz="1300" dirty="0">
                <a:solidFill>
                  <a:srgbClr val="4B556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在无法直接发起有效攻击时，通过扩张自身来积蓄优势。</a:t>
            </a:r>
            <a:endParaRPr lang="en-US" sz="1500" dirty="0"/>
          </a:p>
        </p:txBody>
      </p:sp>
      <p:sp>
        <p:nvSpPr>
          <p:cNvPr id="29" name="pptanim_0_18"/>
          <p:cNvSpPr/>
          <p:nvPr/>
        </p:nvSpPr>
        <p:spPr>
          <a:xfrm>
            <a:off x="876300" y="4438650"/>
            <a:ext cx="1447800" cy="304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6D7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常见扩张方式</a:t>
            </a:r>
            <a:endParaRPr lang="en-US" sz="1800" dirty="0"/>
          </a:p>
        </p:txBody>
      </p:sp>
      <p:pic>
        <p:nvPicPr>
          <p:cNvPr id="30" name="pptanim_0_1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4483745"/>
            <a:ext cx="190500" cy="190500"/>
          </a:xfrm>
          <a:prstGeom prst="rect">
            <a:avLst/>
          </a:prstGeom>
        </p:spPr>
      </p:pic>
      <p:sp>
        <p:nvSpPr>
          <p:cNvPr id="31" name="pptanim_0_20"/>
          <p:cNvSpPr/>
          <p:nvPr/>
        </p:nvSpPr>
        <p:spPr>
          <a:xfrm>
            <a:off x="609600" y="4838700"/>
            <a:ext cx="6038850" cy="533400"/>
          </a:xfrm>
          <a:prstGeom prst="roundRect">
            <a:avLst>
              <a:gd name="adj" fmla="val 21429"/>
            </a:avLst>
          </a:prstGeom>
          <a:solidFill>
            <a:srgbClr val="FFFFFF">
              <a:alpha val="90000"/>
            </a:srgbClr>
          </a:solidFill>
          <a:ln w="9525">
            <a:solidFill>
              <a:srgbClr val="F3F4F6"/>
            </a:solidFill>
            <a:prstDash val="solid"/>
          </a:ln>
          <a:effectLst>
            <a:outerShdw blurRad="19050" dist="9525" dir="5400000" algn="bl" rotWithShape="0">
              <a:srgbClr val="000000">
                <a:alpha val="5000"/>
              </a:srgbClr>
            </a:outerShdw>
          </a:effectLst>
        </p:spPr>
      </p:sp>
      <p:pic>
        <p:nvPicPr>
          <p:cNvPr id="32" name="pptanim_0_21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3425" y="5026670"/>
            <a:ext cx="190500" cy="190500"/>
          </a:xfrm>
          <a:prstGeom prst="rect">
            <a:avLst/>
          </a:prstGeom>
        </p:spPr>
      </p:pic>
      <p:sp>
        <p:nvSpPr>
          <p:cNvPr id="33" name="pptanim_0_22"/>
          <p:cNvSpPr/>
          <p:nvPr/>
        </p:nvSpPr>
        <p:spPr>
          <a:xfrm>
            <a:off x="1038225" y="4962525"/>
            <a:ext cx="4334770" cy="3238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500" b="1" dirty="0">
                <a:solidFill>
                  <a:srgbClr val="1F29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两翼张开：</a:t>
            </a:r>
            <a:r>
              <a:rPr lang="en-US" sz="1300" dirty="0">
                <a:solidFill>
                  <a:srgbClr val="4B556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从一个子向两边展开，高效拓宽控制范围。</a:t>
            </a:r>
            <a:endParaRPr lang="en-US" sz="1500" dirty="0"/>
          </a:p>
        </p:txBody>
      </p:sp>
      <p:sp>
        <p:nvSpPr>
          <p:cNvPr id="34" name="pptanim_0_23"/>
          <p:cNvSpPr/>
          <p:nvPr/>
        </p:nvSpPr>
        <p:spPr>
          <a:xfrm>
            <a:off x="609600" y="5486400"/>
            <a:ext cx="6038850" cy="800100"/>
          </a:xfrm>
          <a:prstGeom prst="roundRect">
            <a:avLst>
              <a:gd name="adj" fmla="val 14286"/>
            </a:avLst>
          </a:prstGeom>
          <a:solidFill>
            <a:srgbClr val="FFFFFF">
              <a:alpha val="90000"/>
            </a:srgbClr>
          </a:solidFill>
          <a:ln w="9525">
            <a:solidFill>
              <a:srgbClr val="F3F4F6"/>
            </a:solidFill>
            <a:prstDash val="solid"/>
          </a:ln>
          <a:effectLst>
            <a:outerShdw blurRad="19050" dist="9525" dir="5400000" algn="bl" rotWithShape="0">
              <a:srgbClr val="000000">
                <a:alpha val="5000"/>
              </a:srgbClr>
            </a:outerShdw>
          </a:effectLst>
        </p:spPr>
      </p:sp>
      <p:pic>
        <p:nvPicPr>
          <p:cNvPr id="35" name="pptanim_0_2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3425" y="5674370"/>
            <a:ext cx="189458" cy="190500"/>
          </a:xfrm>
          <a:prstGeom prst="rect">
            <a:avLst/>
          </a:prstGeom>
        </p:spPr>
      </p:pic>
      <p:sp>
        <p:nvSpPr>
          <p:cNvPr id="36" name="pptanim_0_25"/>
          <p:cNvSpPr/>
          <p:nvPr/>
        </p:nvSpPr>
        <p:spPr>
          <a:xfrm>
            <a:off x="1037183" y="5610225"/>
            <a:ext cx="5563638" cy="5905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500" b="1" dirty="0">
                <a:solidFill>
                  <a:srgbClr val="1F29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大飞守角后拆边：</a:t>
            </a:r>
            <a:r>
              <a:rPr lang="en-US" sz="1300" dirty="0">
                <a:solidFill>
                  <a:srgbClr val="4B556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通过大飞守角稳固角部，随后配合拆边形成大模样。</a:t>
            </a:r>
            <a:endParaRPr lang="en-US" sz="15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8FAFB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6D77"/>
          </a:solidFill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06000" y="1066800"/>
            <a:ext cx="2286000" cy="17145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0515600" y="3048000"/>
            <a:ext cx="914400" cy="914400"/>
          </a:xfrm>
          <a:prstGeom prst="ellipse">
            <a:avLst/>
          </a:prstGeom>
          <a:ln w="57150">
            <a:solidFill>
              <a:srgbClr val="83C5BE">
                <a:alpha val="1000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381000" y="5257800"/>
            <a:ext cx="1219200" cy="1219200"/>
          </a:xfrm>
          <a:prstGeom prst="ellipse">
            <a:avLst/>
          </a:prstGeom>
          <a:ln w="95250">
            <a:solidFill>
              <a:srgbClr val="006D77">
                <a:alpha val="500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0" y="952500"/>
            <a:ext cx="12192000" cy="0"/>
          </a:xfrm>
          <a:prstGeom prst="line">
            <a:avLst/>
          </a:prstGeom>
          <a:noFill/>
          <a:ln w="9525">
            <a:solidFill>
              <a:srgbClr val="F3F4F6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143000" y="323850"/>
            <a:ext cx="4564410" cy="4286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700" b="1" kern="0" spc="-100" dirty="0">
                <a:solidFill>
                  <a:srgbClr val="006D7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围棋战术：侵消的核心逻辑</a:t>
            </a:r>
            <a:endParaRPr lang="en-US" sz="2700" dirty="0"/>
          </a:p>
        </p:txBody>
      </p:sp>
      <p:sp>
        <p:nvSpPr>
          <p:cNvPr id="9" name="Shape 6"/>
          <p:cNvSpPr/>
          <p:nvPr/>
        </p:nvSpPr>
        <p:spPr>
          <a:xfrm>
            <a:off x="609600" y="333375"/>
            <a:ext cx="381000" cy="381000"/>
          </a:xfrm>
          <a:prstGeom prst="roundRect">
            <a:avLst>
              <a:gd name="adj" fmla="val 20000"/>
            </a:avLst>
          </a:prstGeom>
          <a:solidFill>
            <a:srgbClr val="006D77"/>
          </a:solidFill>
          <a:effectLst>
            <a:outerShdw blurRad="19050" dist="9525" dir="5400000" algn="bl" rotWithShape="0">
              <a:srgbClr val="000000">
                <a:alpha val="5000"/>
              </a:srgbClr>
            </a:outerShdw>
          </a:effectLst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432048"/>
            <a:ext cx="190500" cy="190500"/>
          </a:xfrm>
          <a:prstGeom prst="rect">
            <a:avLst/>
          </a:prstGeom>
        </p:spPr>
      </p:pic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3">
            <a:alphaModFix amt="60000"/>
          </a:blip>
          <a:stretch>
            <a:fillRect/>
          </a:stretch>
        </p:blipFill>
        <p:spPr>
          <a:xfrm>
            <a:off x="609600" y="1257300"/>
            <a:ext cx="571500" cy="1257300"/>
          </a:xfrm>
          <a:prstGeom prst="rect">
            <a:avLst/>
          </a:prstGeom>
        </p:spPr>
      </p:pic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6376" y="4400550"/>
            <a:ext cx="3619500" cy="2095500"/>
          </a:xfrm>
          <a:prstGeom prst="rect">
            <a:avLst/>
          </a:prstGeom>
        </p:spPr>
      </p:pic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1626" y="4495800"/>
            <a:ext cx="3429000" cy="1905000"/>
          </a:xfrm>
          <a:prstGeom prst="rect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403800" y="1257300"/>
            <a:ext cx="6178600" cy="2914650"/>
          </a:xfrm>
          <a:prstGeom prst="roundRect">
            <a:avLst>
              <a:gd name="adj" fmla="val 5229"/>
            </a:avLst>
          </a:prstGeom>
          <a:solidFill>
            <a:srgbClr val="FFFFFF"/>
          </a:solidFill>
          <a:ln w="9525">
            <a:solidFill>
              <a:srgbClr val="F3F4F6"/>
            </a:solidFill>
            <a:prstDash val="solid"/>
          </a:ln>
          <a:effectLst>
            <a:outerShdw blurRad="19050" dist="9525" dir="5400000" algn="bl" rotWithShape="0">
              <a:srgbClr val="000000">
                <a:alpha val="5000"/>
              </a:srgbClr>
            </a:outerShdw>
          </a:effectLst>
        </p:spPr>
      </p:sp>
      <p:sp>
        <p:nvSpPr>
          <p:cNvPr id="15" name="Text 8"/>
          <p:cNvSpPr/>
          <p:nvPr/>
        </p:nvSpPr>
        <p:spPr>
          <a:xfrm>
            <a:off x="5794325" y="1514475"/>
            <a:ext cx="2732484" cy="2667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6D7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侵消的两类选择：浅消 vs 打入</a:t>
            </a:r>
            <a:endParaRPr lang="en-US" sz="1500" dirty="0"/>
          </a:p>
        </p:txBody>
      </p:sp>
      <p:sp>
        <p:nvSpPr>
          <p:cNvPr id="16" name="Shape 9"/>
          <p:cNvSpPr/>
          <p:nvPr/>
        </p:nvSpPr>
        <p:spPr>
          <a:xfrm>
            <a:off x="5641925" y="1514475"/>
            <a:ext cx="76200" cy="228600"/>
          </a:xfrm>
          <a:prstGeom prst="roundRect">
            <a:avLst>
              <a:gd name="adj" fmla="val 50000"/>
            </a:avLst>
          </a:prstGeom>
          <a:solidFill>
            <a:srgbClr val="006D77"/>
          </a:solidFill>
        </p:spPr>
      </p:sp>
      <p:graphicFrame>
        <p:nvGraphicFramePr>
          <p:cNvPr id="20" name="Table 0"/>
          <p:cNvGraphicFramePr>
            <a:graphicFrameLocks noGrp="1"/>
          </p:cNvGraphicFramePr>
          <p:nvPr/>
        </p:nvGraphicFramePr>
        <p:xfrm>
          <a:off x="5641925" y="1914525"/>
          <a:ext cx="5702350" cy="2019300"/>
        </p:xfrm>
        <a:graphic>
          <a:graphicData uri="http://schemas.openxmlformats.org/drawingml/2006/table">
            <a:tbl>
              <a:tblPr/>
              <a:tblGrid>
                <a:gridCol w="800100"/>
                <a:gridCol w="2688580"/>
                <a:gridCol w="2213670"/>
              </a:tblGrid>
              <a:tr h="504825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6B728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对比维度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9525" marR="9525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F3F4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83C5BE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浅消 (Shallow Reduction)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9525" marR="9525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F3F4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D4AF37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打入 (Deep Invasion)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9525" marR="9525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F3F4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958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37415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落子深度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9525" marR="9525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F9FA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4B5563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四线或五线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9525" marR="9525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F9FA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4B5563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三线或更低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9525" marR="9525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F9FA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37415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核心目的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9525" marR="9525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F9FA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4B5563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压缩对方、不求活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9525" marR="9525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F9FA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4B5563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破坏对方空、求活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9525" marR="9525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F9FA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063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37415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风险等级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9525" marR="9525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4B5563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低风险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9525" marR="9525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4B5563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高风险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9525" marR="9525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8" name="Shape 10"/>
          <p:cNvSpPr/>
          <p:nvPr/>
        </p:nvSpPr>
        <p:spPr>
          <a:xfrm>
            <a:off x="5403800" y="4171950"/>
            <a:ext cx="6178600" cy="2438400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9525">
            <a:solidFill>
              <a:srgbClr val="F3F4F6"/>
            </a:solidFill>
            <a:prstDash val="solid"/>
          </a:ln>
          <a:effectLst>
            <a:outerShdw blurRad="19050" dist="9525" dir="5400000" algn="bl" rotWithShape="0">
              <a:srgbClr val="000000">
                <a:alpha val="5000"/>
              </a:srgbClr>
            </a:outerShdw>
          </a:effectLst>
        </p:spPr>
      </p:sp>
      <p:sp>
        <p:nvSpPr>
          <p:cNvPr id="19" name="Text 11"/>
          <p:cNvSpPr/>
          <p:nvPr/>
        </p:nvSpPr>
        <p:spPr>
          <a:xfrm>
            <a:off x="5794325" y="4429125"/>
            <a:ext cx="1219200" cy="2667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6D7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核心判断原则</a:t>
            </a:r>
            <a:endParaRPr lang="en-US" sz="1500" dirty="0"/>
          </a:p>
        </p:txBody>
      </p:sp>
      <p:sp>
        <p:nvSpPr>
          <p:cNvPr id="33" name="Shape 12"/>
          <p:cNvSpPr/>
          <p:nvPr/>
        </p:nvSpPr>
        <p:spPr>
          <a:xfrm>
            <a:off x="5641925" y="4429125"/>
            <a:ext cx="76200" cy="228600"/>
          </a:xfrm>
          <a:prstGeom prst="roundRect">
            <a:avLst>
              <a:gd name="adj" fmla="val 50000"/>
            </a:avLst>
          </a:prstGeom>
          <a:solidFill>
            <a:srgbClr val="006D77"/>
          </a:solidFill>
        </p:spPr>
      </p:sp>
      <p:sp>
        <p:nvSpPr>
          <p:cNvPr id="21" name="Shape 13"/>
          <p:cNvSpPr/>
          <p:nvPr/>
        </p:nvSpPr>
        <p:spPr>
          <a:xfrm>
            <a:off x="5641925" y="4829175"/>
            <a:ext cx="2774900" cy="895350"/>
          </a:xfrm>
          <a:prstGeom prst="roundRect">
            <a:avLst>
              <a:gd name="adj" fmla="val 12766"/>
            </a:avLst>
          </a:prstGeom>
          <a:solidFill>
            <a:srgbClr val="F0FDFA"/>
          </a:solidFill>
          <a:ln w="9525">
            <a:solidFill>
              <a:srgbClr val="83C5BE">
                <a:alpha val="30000"/>
              </a:srgbClr>
            </a:solidFill>
            <a:prstDash val="solid"/>
          </a:ln>
        </p:spPr>
      </p:sp>
      <p:sp>
        <p:nvSpPr>
          <p:cNvPr id="22" name="Text 14"/>
          <p:cNvSpPr/>
          <p:nvPr/>
        </p:nvSpPr>
        <p:spPr>
          <a:xfrm>
            <a:off x="5803850" y="4991100"/>
            <a:ext cx="2527249" cy="304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00" b="1" dirty="0">
                <a:solidFill>
                  <a:srgbClr val="1F29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对方模样大但</a:t>
            </a:r>
            <a:r>
              <a:rPr lang="en-US" sz="1300" b="1" dirty="0">
                <a:solidFill>
                  <a:srgbClr val="D4AF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薄</a:t>
            </a:r>
            <a:endParaRPr lang="en-US" sz="1300" dirty="0"/>
          </a:p>
        </p:txBody>
      </p:sp>
      <p:sp>
        <p:nvSpPr>
          <p:cNvPr id="23" name="Text 15"/>
          <p:cNvSpPr/>
          <p:nvPr/>
        </p:nvSpPr>
        <p:spPr>
          <a:xfrm>
            <a:off x="5803850" y="5295900"/>
            <a:ext cx="2527249" cy="304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00" dirty="0">
                <a:solidFill>
                  <a:srgbClr val="4B556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优先选择</a:t>
            </a:r>
            <a:r>
              <a:rPr lang="en-US" sz="1300" b="1" dirty="0">
                <a:solidFill>
                  <a:srgbClr val="D4AF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打入</a:t>
            </a:r>
            <a:r>
              <a:rPr lang="en-US" sz="1300" dirty="0">
                <a:solidFill>
                  <a:srgbClr val="4B556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，直接破空求活</a:t>
            </a:r>
            <a:endParaRPr lang="en-US" sz="1300" dirty="0"/>
          </a:p>
        </p:txBody>
      </p:sp>
      <p:sp>
        <p:nvSpPr>
          <p:cNvPr id="24" name="Shape 16"/>
          <p:cNvSpPr/>
          <p:nvPr/>
        </p:nvSpPr>
        <p:spPr>
          <a:xfrm>
            <a:off x="8569226" y="4829175"/>
            <a:ext cx="2775049" cy="895350"/>
          </a:xfrm>
          <a:prstGeom prst="roundRect">
            <a:avLst>
              <a:gd name="adj" fmla="val 12766"/>
            </a:avLst>
          </a:prstGeom>
          <a:solidFill>
            <a:srgbClr val="FFFDF5"/>
          </a:solidFill>
          <a:ln w="9525">
            <a:solidFill>
              <a:srgbClr val="D4AF37">
                <a:alpha val="30000"/>
              </a:srgbClr>
            </a:solidFill>
            <a:prstDash val="solid"/>
          </a:ln>
        </p:spPr>
      </p:sp>
      <p:sp>
        <p:nvSpPr>
          <p:cNvPr id="25" name="Text 17"/>
          <p:cNvSpPr/>
          <p:nvPr/>
        </p:nvSpPr>
        <p:spPr>
          <a:xfrm>
            <a:off x="8731151" y="4991100"/>
            <a:ext cx="2527402" cy="304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00" b="1" dirty="0">
                <a:solidFill>
                  <a:srgbClr val="1F29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对方模样大但</a:t>
            </a:r>
            <a:r>
              <a:rPr lang="en-US" sz="1300" b="1" dirty="0">
                <a:solidFill>
                  <a:srgbClr val="006D7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厚</a:t>
            </a:r>
            <a:endParaRPr lang="en-US" sz="1300" dirty="0"/>
          </a:p>
        </p:txBody>
      </p:sp>
      <p:sp>
        <p:nvSpPr>
          <p:cNvPr id="26" name="Text 18"/>
          <p:cNvSpPr/>
          <p:nvPr/>
        </p:nvSpPr>
        <p:spPr>
          <a:xfrm>
            <a:off x="8731151" y="5295900"/>
            <a:ext cx="2527402" cy="304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00" dirty="0">
                <a:solidFill>
                  <a:srgbClr val="4B556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优先选择</a:t>
            </a:r>
            <a:r>
              <a:rPr lang="en-US" sz="1300" b="1" dirty="0">
                <a:solidFill>
                  <a:srgbClr val="006D7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浅消</a:t>
            </a:r>
            <a:r>
              <a:rPr lang="en-US" sz="1300" dirty="0">
                <a:solidFill>
                  <a:srgbClr val="4B556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，安全限制边界</a:t>
            </a:r>
            <a:endParaRPr lang="en-US" sz="1300" dirty="0"/>
          </a:p>
        </p:txBody>
      </p:sp>
      <p:sp>
        <p:nvSpPr>
          <p:cNvPr id="27" name="Shape 19"/>
          <p:cNvSpPr/>
          <p:nvPr/>
        </p:nvSpPr>
        <p:spPr>
          <a:xfrm>
            <a:off x="5641925" y="5876925"/>
            <a:ext cx="5702350" cy="495300"/>
          </a:xfrm>
          <a:prstGeom prst="roundRect">
            <a:avLst>
              <a:gd name="adj" fmla="val 23077"/>
            </a:avLst>
          </a:prstGeom>
          <a:solidFill>
            <a:srgbClr val="F9FAFB"/>
          </a:solidFill>
        </p:spPr>
      </p:sp>
      <p:sp>
        <p:nvSpPr>
          <p:cNvPr id="28" name="Text 20"/>
          <p:cNvSpPr/>
          <p:nvPr/>
        </p:nvSpPr>
        <p:spPr>
          <a:xfrm>
            <a:off x="7523857" y="6019800"/>
            <a:ext cx="2305050" cy="23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37415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依据敌我厚薄，灵活抉择攻守</a:t>
            </a:r>
            <a:endParaRPr lang="en-US" sz="1300" dirty="0"/>
          </a:p>
        </p:txBody>
      </p:sp>
      <p:pic>
        <p:nvPicPr>
          <p:cNvPr id="29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33345" y="6017419"/>
            <a:ext cx="214313" cy="214313"/>
          </a:xfrm>
          <a:prstGeom prst="rect">
            <a:avLst/>
          </a:prstGeom>
        </p:spPr>
      </p:pic>
      <p:pic>
        <p:nvPicPr>
          <p:cNvPr id="30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43200" y="1552575"/>
            <a:ext cx="2279600" cy="19050"/>
          </a:xfrm>
          <a:prstGeom prst="rect">
            <a:avLst/>
          </a:prstGeom>
        </p:spPr>
      </p:pic>
      <p:sp>
        <p:nvSpPr>
          <p:cNvPr id="31" name="Text 21"/>
          <p:cNvSpPr/>
          <p:nvPr/>
        </p:nvSpPr>
        <p:spPr>
          <a:xfrm>
            <a:off x="1219200" y="1428750"/>
            <a:ext cx="1447800" cy="304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29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什么是侵消？</a:t>
            </a:r>
            <a:endParaRPr lang="en-US" sz="1800" dirty="0"/>
          </a:p>
        </p:txBody>
      </p:sp>
      <p:sp>
        <p:nvSpPr>
          <p:cNvPr id="32" name="Text 22"/>
          <p:cNvSpPr/>
          <p:nvPr/>
        </p:nvSpPr>
        <p:spPr>
          <a:xfrm>
            <a:off x="1219200" y="1905000"/>
            <a:ext cx="3803599" cy="79533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300" dirty="0">
                <a:solidFill>
                  <a:srgbClr val="6B728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侵消是限制对方模样（势力范围）发展的重要战术。在敌方阵势尚未成空时，通过合理的选点，达到压缩敌方或破空的战略目的。</a:t>
            </a:r>
            <a:endParaRPr lang="en-US" sz="1300" dirty="0"/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3810000" cy="6858000"/>
          </a:xfrm>
          <a:prstGeom prst="rect">
            <a:avLst/>
          </a:prstGeom>
          <a:solidFill>
            <a:srgbClr val="006D77"/>
          </a:solidFill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810000" cy="68580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3810000" y="0"/>
            <a:ext cx="8382000" cy="6858000"/>
          </a:xfrm>
          <a:prstGeom prst="rect">
            <a:avLst/>
          </a:prstGeom>
          <a:solidFill>
            <a:srgbClr val="F0FDFA"/>
          </a:solidFill>
        </p:spPr>
      </p:sp>
      <p:sp>
        <p:nvSpPr>
          <p:cNvPr id="6" name="Shape 3"/>
          <p:cNvSpPr/>
          <p:nvPr/>
        </p:nvSpPr>
        <p:spPr>
          <a:xfrm>
            <a:off x="457200" y="762000"/>
            <a:ext cx="381000" cy="381000"/>
          </a:xfrm>
          <a:prstGeom prst="rect">
            <a:avLst/>
          </a:prstGeom>
          <a:ln w="19050">
            <a:solidFill>
              <a:srgbClr val="83C5BE">
                <a:alpha val="50000"/>
              </a:srgbClr>
            </a:solidFill>
            <a:prstDash val="solid"/>
          </a:ln>
        </p:spPr>
      </p:sp>
      <p:sp>
        <p:nvSpPr>
          <p:cNvPr id="7" name="pptanim_0_0"/>
          <p:cNvSpPr/>
          <p:nvPr/>
        </p:nvSpPr>
        <p:spPr>
          <a:xfrm>
            <a:off x="457200" y="2369344"/>
            <a:ext cx="1055489" cy="5715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3600" b="1" kern="0" spc="2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目录</a:t>
            </a:r>
            <a:endParaRPr lang="en-US" sz="3600" dirty="0"/>
          </a:p>
        </p:txBody>
      </p:sp>
      <p:sp>
        <p:nvSpPr>
          <p:cNvPr id="8" name="pptanim_1_1"/>
          <p:cNvSpPr/>
          <p:nvPr/>
        </p:nvSpPr>
        <p:spPr>
          <a:xfrm>
            <a:off x="457200" y="2959894"/>
            <a:ext cx="1326654" cy="304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83C5B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CONTENTS</a:t>
            </a:r>
            <a:endParaRPr lang="en-US" sz="1800" dirty="0"/>
          </a:p>
        </p:txBody>
      </p:sp>
      <p:sp>
        <p:nvSpPr>
          <p:cNvPr id="9" name="Shape 6"/>
          <p:cNvSpPr/>
          <p:nvPr/>
        </p:nvSpPr>
        <p:spPr>
          <a:xfrm>
            <a:off x="457200" y="3550444"/>
            <a:ext cx="762000" cy="38100"/>
          </a:xfrm>
          <a:prstGeom prst="rect">
            <a:avLst/>
          </a:prstGeom>
          <a:solidFill>
            <a:srgbClr val="D4AF37"/>
          </a:solidFill>
        </p:spPr>
      </p:sp>
      <p:sp>
        <p:nvSpPr>
          <p:cNvPr id="10" name="pptanim_2_2"/>
          <p:cNvSpPr/>
          <p:nvPr/>
        </p:nvSpPr>
        <p:spPr>
          <a:xfrm>
            <a:off x="457200" y="3893344"/>
            <a:ext cx="2971800" cy="59531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300" dirty="0">
                <a:solidFill>
                  <a:srgbClr val="FFFFFF">
                    <a:alpha val="8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从零基础轻松入门，</a:t>
            </a:r>
            <a:endParaRPr lang="en-US" sz="1300" dirty="0"/>
          </a:p>
          <a:p>
            <a:pPr marL="0" indent="0" algn="l">
              <a:lnSpc>
                <a:spcPct val="135000"/>
              </a:lnSpc>
              <a:buNone/>
            </a:pPr>
            <a:r>
              <a:rPr lang="en-US" sz="1300" dirty="0">
                <a:solidFill>
                  <a:srgbClr val="FFFFFF">
                    <a:alpha val="8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探索黑白世界的布局奥秘。</a:t>
            </a:r>
            <a:endParaRPr lang="en-US" sz="1300" dirty="0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457200" y="5524500"/>
            <a:ext cx="571500" cy="571500"/>
          </a:xfrm>
          <a:prstGeom prst="rect">
            <a:avLst/>
          </a:prstGeom>
        </p:spPr>
      </p:pic>
      <p:sp>
        <p:nvSpPr>
          <p:cNvPr id="12" name="pptanim_3_3"/>
          <p:cNvSpPr/>
          <p:nvPr/>
        </p:nvSpPr>
        <p:spPr>
          <a:xfrm>
            <a:off x="4572000" y="885825"/>
            <a:ext cx="6858000" cy="752475"/>
          </a:xfrm>
          <a:prstGeom prst="rect">
            <a:avLst/>
          </a:prstGeom>
          <a:solidFill>
            <a:srgbClr val="FFFFFF"/>
          </a:solidFill>
          <a:effectLst>
            <a:outerShdw blurRad="19050" dist="9525" dir="5400000" algn="bl" rotWithShape="0">
              <a:srgbClr val="000000">
                <a:alpha val="5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572000" y="885825"/>
            <a:ext cx="57150" cy="752475"/>
          </a:xfrm>
          <a:prstGeom prst="rect">
            <a:avLst/>
          </a:prstGeom>
          <a:solidFill>
            <a:srgbClr val="006D77"/>
          </a:solidFill>
        </p:spPr>
      </p:sp>
      <p:sp>
        <p:nvSpPr>
          <p:cNvPr id="14" name="pptanim_3_5"/>
          <p:cNvSpPr/>
          <p:nvPr/>
        </p:nvSpPr>
        <p:spPr>
          <a:xfrm>
            <a:off x="4819650" y="1090613"/>
            <a:ext cx="685800" cy="37147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E2E8F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sz="2200" dirty="0"/>
          </a:p>
        </p:txBody>
      </p:sp>
      <p:sp>
        <p:nvSpPr>
          <p:cNvPr id="15" name="Shape 11"/>
          <p:cNvSpPr/>
          <p:nvPr/>
        </p:nvSpPr>
        <p:spPr>
          <a:xfrm>
            <a:off x="5429250" y="1562100"/>
            <a:ext cx="5810250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dash"/>
          </a:ln>
        </p:spPr>
      </p:sp>
      <p:sp>
        <p:nvSpPr>
          <p:cNvPr id="16" name="pptanim_3_7"/>
          <p:cNvSpPr/>
          <p:nvPr/>
        </p:nvSpPr>
        <p:spPr>
          <a:xfrm>
            <a:off x="5429250" y="981075"/>
            <a:ext cx="1600200" cy="2667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D374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布局核心逻辑基础</a:t>
            </a:r>
            <a:endParaRPr lang="en-US" sz="1500" dirty="0"/>
          </a:p>
        </p:txBody>
      </p:sp>
      <p:sp>
        <p:nvSpPr>
          <p:cNvPr id="17" name="pptanim_3_8"/>
          <p:cNvSpPr/>
          <p:nvPr/>
        </p:nvSpPr>
        <p:spPr>
          <a:xfrm>
            <a:off x="5429250" y="1276350"/>
            <a:ext cx="1962150" cy="23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9CA3A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掌握棋盘全局的起步关键</a:t>
            </a:r>
            <a:endParaRPr lang="en-US" sz="1300" dirty="0"/>
          </a:p>
        </p:txBody>
      </p:sp>
      <p:sp>
        <p:nvSpPr>
          <p:cNvPr id="18" name="pptanim_4_9"/>
          <p:cNvSpPr/>
          <p:nvPr/>
        </p:nvSpPr>
        <p:spPr>
          <a:xfrm>
            <a:off x="4572000" y="1752600"/>
            <a:ext cx="6858000" cy="752475"/>
          </a:xfrm>
          <a:prstGeom prst="rect">
            <a:avLst/>
          </a:prstGeom>
          <a:solidFill>
            <a:srgbClr val="FFFFFF"/>
          </a:solidFill>
          <a:effectLst>
            <a:outerShdw blurRad="19050" dist="9525" dir="5400000" algn="bl" rotWithShape="0">
              <a:srgbClr val="000000">
                <a:alpha val="5000"/>
              </a:srgbClr>
            </a:outerShdw>
          </a:effectLst>
        </p:spPr>
      </p:sp>
      <p:sp>
        <p:nvSpPr>
          <p:cNvPr id="19" name="Shape 15"/>
          <p:cNvSpPr/>
          <p:nvPr/>
        </p:nvSpPr>
        <p:spPr>
          <a:xfrm>
            <a:off x="4572000" y="1752600"/>
            <a:ext cx="57150" cy="752475"/>
          </a:xfrm>
          <a:prstGeom prst="rect">
            <a:avLst/>
          </a:prstGeom>
          <a:solidFill>
            <a:srgbClr val="83C5BE"/>
          </a:solidFill>
        </p:spPr>
      </p:sp>
      <p:sp>
        <p:nvSpPr>
          <p:cNvPr id="20" name="pptanim_4_11"/>
          <p:cNvSpPr/>
          <p:nvPr/>
        </p:nvSpPr>
        <p:spPr>
          <a:xfrm>
            <a:off x="4819650" y="1957388"/>
            <a:ext cx="685800" cy="37147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E2E8F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sz="2200" dirty="0"/>
          </a:p>
        </p:txBody>
      </p:sp>
      <p:sp>
        <p:nvSpPr>
          <p:cNvPr id="21" name="Shape 17"/>
          <p:cNvSpPr/>
          <p:nvPr/>
        </p:nvSpPr>
        <p:spPr>
          <a:xfrm>
            <a:off x="5429250" y="2428875"/>
            <a:ext cx="5810250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dash"/>
          </a:ln>
        </p:spPr>
      </p:sp>
      <p:sp>
        <p:nvSpPr>
          <p:cNvPr id="22" name="pptanim_4_13"/>
          <p:cNvSpPr/>
          <p:nvPr/>
        </p:nvSpPr>
        <p:spPr>
          <a:xfrm>
            <a:off x="5429250" y="1847850"/>
            <a:ext cx="1219200" cy="2667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D374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角部落子入门</a:t>
            </a:r>
            <a:endParaRPr lang="en-US" sz="1500" dirty="0"/>
          </a:p>
        </p:txBody>
      </p:sp>
      <p:sp>
        <p:nvSpPr>
          <p:cNvPr id="23" name="pptanim_4_14"/>
          <p:cNvSpPr/>
          <p:nvPr/>
        </p:nvSpPr>
        <p:spPr>
          <a:xfrm>
            <a:off x="5429250" y="2143125"/>
            <a:ext cx="2305050" cy="23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9CA3A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占角、守角与挂角的基本技巧</a:t>
            </a:r>
            <a:endParaRPr lang="en-US" sz="1300" dirty="0"/>
          </a:p>
        </p:txBody>
      </p:sp>
      <p:sp>
        <p:nvSpPr>
          <p:cNvPr id="24" name="pptanim_5_15"/>
          <p:cNvSpPr/>
          <p:nvPr/>
        </p:nvSpPr>
        <p:spPr>
          <a:xfrm>
            <a:off x="4572000" y="2619375"/>
            <a:ext cx="6858000" cy="752475"/>
          </a:xfrm>
          <a:prstGeom prst="rect">
            <a:avLst/>
          </a:prstGeom>
          <a:solidFill>
            <a:srgbClr val="FFFFFF"/>
          </a:solidFill>
          <a:effectLst>
            <a:outerShdw blurRad="19050" dist="9525" dir="5400000" algn="bl" rotWithShape="0">
              <a:srgbClr val="000000">
                <a:alpha val="5000"/>
              </a:srgbClr>
            </a:outerShdw>
          </a:effectLst>
        </p:spPr>
      </p:sp>
      <p:sp>
        <p:nvSpPr>
          <p:cNvPr id="25" name="Shape 21"/>
          <p:cNvSpPr/>
          <p:nvPr/>
        </p:nvSpPr>
        <p:spPr>
          <a:xfrm>
            <a:off x="4572000" y="2619375"/>
            <a:ext cx="57150" cy="752475"/>
          </a:xfrm>
          <a:prstGeom prst="rect">
            <a:avLst/>
          </a:prstGeom>
          <a:solidFill>
            <a:srgbClr val="006D77"/>
          </a:solidFill>
        </p:spPr>
      </p:sp>
      <p:sp>
        <p:nvSpPr>
          <p:cNvPr id="26" name="pptanim_5_17"/>
          <p:cNvSpPr/>
          <p:nvPr/>
        </p:nvSpPr>
        <p:spPr>
          <a:xfrm>
            <a:off x="4819650" y="2824163"/>
            <a:ext cx="685800" cy="37147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E2E8F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sz="2200" dirty="0"/>
          </a:p>
        </p:txBody>
      </p:sp>
      <p:sp>
        <p:nvSpPr>
          <p:cNvPr id="27" name="Shape 23"/>
          <p:cNvSpPr/>
          <p:nvPr/>
        </p:nvSpPr>
        <p:spPr>
          <a:xfrm>
            <a:off x="5429250" y="3295650"/>
            <a:ext cx="5810250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dash"/>
          </a:ln>
        </p:spPr>
      </p:sp>
      <p:sp>
        <p:nvSpPr>
          <p:cNvPr id="28" name="pptanim_5_19"/>
          <p:cNvSpPr/>
          <p:nvPr/>
        </p:nvSpPr>
        <p:spPr>
          <a:xfrm>
            <a:off x="5429250" y="2714625"/>
            <a:ext cx="1219200" cy="2667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D374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边部行棋规则</a:t>
            </a:r>
            <a:endParaRPr lang="en-US" sz="1500" dirty="0"/>
          </a:p>
        </p:txBody>
      </p:sp>
      <p:sp>
        <p:nvSpPr>
          <p:cNvPr id="29" name="pptanim_5_20"/>
          <p:cNvSpPr/>
          <p:nvPr/>
        </p:nvSpPr>
        <p:spPr>
          <a:xfrm>
            <a:off x="5429250" y="3009900"/>
            <a:ext cx="1790700" cy="23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9CA3A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拆边与分投的实战选择</a:t>
            </a:r>
            <a:endParaRPr lang="en-US" sz="1300" dirty="0"/>
          </a:p>
        </p:txBody>
      </p:sp>
      <p:sp>
        <p:nvSpPr>
          <p:cNvPr id="30" name="pptanim_6_21"/>
          <p:cNvSpPr/>
          <p:nvPr/>
        </p:nvSpPr>
        <p:spPr>
          <a:xfrm>
            <a:off x="4572000" y="3486150"/>
            <a:ext cx="6858000" cy="752475"/>
          </a:xfrm>
          <a:prstGeom prst="rect">
            <a:avLst/>
          </a:prstGeom>
          <a:solidFill>
            <a:srgbClr val="FFFFFF"/>
          </a:solidFill>
          <a:effectLst>
            <a:outerShdw blurRad="19050" dist="9525" dir="5400000" algn="bl" rotWithShape="0">
              <a:srgbClr val="000000">
                <a:alpha val="5000"/>
              </a:srgbClr>
            </a:outerShdw>
          </a:effectLst>
        </p:spPr>
      </p:sp>
      <p:sp>
        <p:nvSpPr>
          <p:cNvPr id="31" name="Shape 27"/>
          <p:cNvSpPr/>
          <p:nvPr/>
        </p:nvSpPr>
        <p:spPr>
          <a:xfrm>
            <a:off x="4572000" y="3486150"/>
            <a:ext cx="57150" cy="752475"/>
          </a:xfrm>
          <a:prstGeom prst="rect">
            <a:avLst/>
          </a:prstGeom>
          <a:solidFill>
            <a:srgbClr val="83C5BE"/>
          </a:solidFill>
        </p:spPr>
      </p:sp>
      <p:sp>
        <p:nvSpPr>
          <p:cNvPr id="32" name="pptanim_6_23"/>
          <p:cNvSpPr/>
          <p:nvPr/>
        </p:nvSpPr>
        <p:spPr>
          <a:xfrm>
            <a:off x="4819650" y="3690937"/>
            <a:ext cx="685800" cy="37147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E2E8F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04</a:t>
            </a:r>
            <a:endParaRPr lang="en-US" sz="2200" dirty="0"/>
          </a:p>
        </p:txBody>
      </p:sp>
      <p:sp>
        <p:nvSpPr>
          <p:cNvPr id="33" name="Shape 29"/>
          <p:cNvSpPr/>
          <p:nvPr/>
        </p:nvSpPr>
        <p:spPr>
          <a:xfrm>
            <a:off x="5429250" y="4162425"/>
            <a:ext cx="5810250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dash"/>
          </a:ln>
        </p:spPr>
      </p:sp>
      <p:sp>
        <p:nvSpPr>
          <p:cNvPr id="34" name="pptanim_6_25"/>
          <p:cNvSpPr/>
          <p:nvPr/>
        </p:nvSpPr>
        <p:spPr>
          <a:xfrm>
            <a:off x="5429250" y="3581400"/>
            <a:ext cx="1028700" cy="2667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D374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接触战处理</a:t>
            </a:r>
            <a:endParaRPr lang="en-US" sz="1500" dirty="0"/>
          </a:p>
        </p:txBody>
      </p:sp>
      <p:sp>
        <p:nvSpPr>
          <p:cNvPr id="35" name="pptanim_6_26"/>
          <p:cNvSpPr/>
          <p:nvPr/>
        </p:nvSpPr>
        <p:spPr>
          <a:xfrm>
            <a:off x="5429250" y="3876675"/>
            <a:ext cx="1790700" cy="23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9CA3A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出头与封锁的攻防转换</a:t>
            </a:r>
            <a:endParaRPr lang="en-US" sz="1300" dirty="0"/>
          </a:p>
        </p:txBody>
      </p:sp>
      <p:sp>
        <p:nvSpPr>
          <p:cNvPr id="36" name="pptanim_7_27"/>
          <p:cNvSpPr/>
          <p:nvPr/>
        </p:nvSpPr>
        <p:spPr>
          <a:xfrm>
            <a:off x="4572000" y="4352925"/>
            <a:ext cx="6858000" cy="752475"/>
          </a:xfrm>
          <a:prstGeom prst="rect">
            <a:avLst/>
          </a:prstGeom>
          <a:solidFill>
            <a:srgbClr val="FFFFFF"/>
          </a:solidFill>
          <a:effectLst>
            <a:outerShdw blurRad="19050" dist="9525" dir="5400000" algn="bl" rotWithShape="0">
              <a:srgbClr val="000000">
                <a:alpha val="5000"/>
              </a:srgbClr>
            </a:outerShdw>
          </a:effectLst>
        </p:spPr>
      </p:sp>
      <p:sp>
        <p:nvSpPr>
          <p:cNvPr id="37" name="Shape 33"/>
          <p:cNvSpPr/>
          <p:nvPr/>
        </p:nvSpPr>
        <p:spPr>
          <a:xfrm>
            <a:off x="4572000" y="4352925"/>
            <a:ext cx="57150" cy="752475"/>
          </a:xfrm>
          <a:prstGeom prst="rect">
            <a:avLst/>
          </a:prstGeom>
          <a:solidFill>
            <a:srgbClr val="006D77"/>
          </a:solidFill>
        </p:spPr>
      </p:sp>
      <p:sp>
        <p:nvSpPr>
          <p:cNvPr id="38" name="pptanim_7_29"/>
          <p:cNvSpPr/>
          <p:nvPr/>
        </p:nvSpPr>
        <p:spPr>
          <a:xfrm>
            <a:off x="4819650" y="4557713"/>
            <a:ext cx="685800" cy="37147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E2E8F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05</a:t>
            </a:r>
            <a:endParaRPr lang="en-US" sz="2200" dirty="0"/>
          </a:p>
        </p:txBody>
      </p:sp>
      <p:sp>
        <p:nvSpPr>
          <p:cNvPr id="39" name="Shape 35"/>
          <p:cNvSpPr/>
          <p:nvPr/>
        </p:nvSpPr>
        <p:spPr>
          <a:xfrm>
            <a:off x="5429250" y="5029200"/>
            <a:ext cx="5810250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dash"/>
          </a:ln>
        </p:spPr>
      </p:sp>
      <p:sp>
        <p:nvSpPr>
          <p:cNvPr id="40" name="pptanim_7_31"/>
          <p:cNvSpPr/>
          <p:nvPr/>
        </p:nvSpPr>
        <p:spPr>
          <a:xfrm>
            <a:off x="5429250" y="4448175"/>
            <a:ext cx="1219200" cy="2667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D374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全局进阶指南</a:t>
            </a:r>
            <a:endParaRPr lang="en-US" sz="1500" dirty="0"/>
          </a:p>
        </p:txBody>
      </p:sp>
      <p:sp>
        <p:nvSpPr>
          <p:cNvPr id="41" name="pptanim_7_32"/>
          <p:cNvSpPr/>
          <p:nvPr/>
        </p:nvSpPr>
        <p:spPr>
          <a:xfrm>
            <a:off x="5429250" y="4743450"/>
            <a:ext cx="1790700" cy="23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9CA3A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大局观下的扩张与侵消</a:t>
            </a:r>
            <a:endParaRPr lang="en-US" sz="1300" dirty="0"/>
          </a:p>
        </p:txBody>
      </p:sp>
      <p:sp>
        <p:nvSpPr>
          <p:cNvPr id="42" name="pptanim_8_33"/>
          <p:cNvSpPr/>
          <p:nvPr/>
        </p:nvSpPr>
        <p:spPr>
          <a:xfrm>
            <a:off x="4572000" y="5219700"/>
            <a:ext cx="6858000" cy="752475"/>
          </a:xfrm>
          <a:prstGeom prst="rect">
            <a:avLst/>
          </a:prstGeom>
          <a:solidFill>
            <a:srgbClr val="FFFFFF"/>
          </a:solidFill>
          <a:effectLst>
            <a:outerShdw blurRad="19050" dist="9525" dir="5400000" algn="bl" rotWithShape="0">
              <a:srgbClr val="000000">
                <a:alpha val="5000"/>
              </a:srgbClr>
            </a:outerShdw>
          </a:effectLst>
        </p:spPr>
      </p:sp>
      <p:sp>
        <p:nvSpPr>
          <p:cNvPr id="43" name="Shape 39"/>
          <p:cNvSpPr/>
          <p:nvPr/>
        </p:nvSpPr>
        <p:spPr>
          <a:xfrm>
            <a:off x="4572000" y="5219700"/>
            <a:ext cx="57150" cy="752475"/>
          </a:xfrm>
          <a:prstGeom prst="rect">
            <a:avLst/>
          </a:prstGeom>
          <a:solidFill>
            <a:srgbClr val="83C5BE"/>
          </a:solidFill>
        </p:spPr>
      </p:sp>
      <p:sp>
        <p:nvSpPr>
          <p:cNvPr id="44" name="pptanim_8_35"/>
          <p:cNvSpPr/>
          <p:nvPr/>
        </p:nvSpPr>
        <p:spPr>
          <a:xfrm>
            <a:off x="4819650" y="5424488"/>
            <a:ext cx="685800" cy="37147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E2E8F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06</a:t>
            </a:r>
            <a:endParaRPr lang="en-US" sz="2200" dirty="0"/>
          </a:p>
        </p:txBody>
      </p:sp>
      <p:sp>
        <p:nvSpPr>
          <p:cNvPr id="45" name="Shape 41"/>
          <p:cNvSpPr/>
          <p:nvPr/>
        </p:nvSpPr>
        <p:spPr>
          <a:xfrm>
            <a:off x="5429250" y="5895975"/>
            <a:ext cx="5810250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dash"/>
          </a:ln>
        </p:spPr>
      </p:sp>
      <p:sp>
        <p:nvSpPr>
          <p:cNvPr id="46" name="pptanim_8_37"/>
          <p:cNvSpPr/>
          <p:nvPr/>
        </p:nvSpPr>
        <p:spPr>
          <a:xfrm>
            <a:off x="5429250" y="5314950"/>
            <a:ext cx="1409700" cy="2667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D374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布局五步法总结</a:t>
            </a:r>
            <a:endParaRPr lang="en-US" sz="1500" dirty="0"/>
          </a:p>
        </p:txBody>
      </p:sp>
      <p:sp>
        <p:nvSpPr>
          <p:cNvPr id="47" name="pptanim_8_38"/>
          <p:cNvSpPr/>
          <p:nvPr/>
        </p:nvSpPr>
        <p:spPr>
          <a:xfrm>
            <a:off x="5429250" y="5610225"/>
            <a:ext cx="1962150" cy="23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9CA3A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实战应用与经典棋局解析</a:t>
            </a:r>
            <a:endParaRPr lang="en-US" sz="13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2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2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2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2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2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2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2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2" grpId="0" animBg="1"/>
      <p:bldP spid="14" grpId="0" animBg="1"/>
      <p:bldP spid="16" grpId="0" animBg="1"/>
      <p:bldP spid="17" grpId="0" animBg="1"/>
      <p:bldP spid="18" grpId="0" animBg="1"/>
      <p:bldP spid="20" grpId="0" animBg="1"/>
      <p:bldP spid="22" grpId="0" animBg="1"/>
      <p:bldP spid="23" grpId="0" animBg="1"/>
      <p:bldP spid="24" grpId="0" animBg="1"/>
      <p:bldP spid="26" grpId="0" animBg="1"/>
      <p:bldP spid="28" grpId="0" animBg="1"/>
      <p:bldP spid="29" grpId="0" animBg="1"/>
      <p:bldP spid="30" grpId="0" animBg="1"/>
      <p:bldP spid="32" grpId="0" animBg="1"/>
      <p:bldP spid="34" grpId="0" animBg="1"/>
      <p:bldP spid="35" grpId="0" animBg="1"/>
      <p:bldP spid="36" grpId="0" animBg="1"/>
      <p:bldP spid="38" grpId="0" animBg="1"/>
      <p:bldP spid="40" grpId="0" animBg="1"/>
      <p:bldP spid="41" grpId="0" animBg="1"/>
      <p:bldP spid="42" grpId="0" animBg="1"/>
      <p:bldP spid="44" grpId="0" animBg="1"/>
      <p:bldP spid="46" grpId="0" animBg="1"/>
      <p:bldP spid="4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6D77"/>
          </a:solidFill>
        </p:spPr>
      </p:sp>
      <p:sp>
        <p:nvSpPr>
          <p:cNvPr id="3" name="Shape 1"/>
          <p:cNvSpPr/>
          <p:nvPr/>
        </p:nvSpPr>
        <p:spPr>
          <a:xfrm>
            <a:off x="6096000" y="0"/>
            <a:ext cx="6096000" cy="6858000"/>
          </a:xfrm>
          <a:custGeom>
            <a:avLst/>
            <a:gdLst/>
            <a:ahLst/>
            <a:cxnLst/>
            <a:rect l="l" t="t" r="r" b="b"/>
            <a:pathLst>
              <a:path w="6096000" h="6858000">
                <a:moveTo>
                  <a:pt x="121920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5A63">
              <a:alpha val="50000"/>
            </a:srgbClr>
          </a:solidFill>
        </p:spPr>
      </p:sp>
      <p:sp>
        <p:nvSpPr>
          <p:cNvPr id="4" name="Shape 2"/>
          <p:cNvSpPr/>
          <p:nvPr/>
        </p:nvSpPr>
        <p:spPr>
          <a:xfrm>
            <a:off x="8382000" y="3048000"/>
            <a:ext cx="4762500" cy="4762500"/>
          </a:xfrm>
          <a:prstGeom prst="ellipse">
            <a:avLst/>
          </a:prstGeom>
          <a:ln w="9525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858250" y="3524250"/>
            <a:ext cx="3810000" cy="3810000"/>
          </a:xfrm>
          <a:prstGeom prst="ellipse">
            <a:avLst/>
          </a:prstGeom>
          <a:ln w="9525">
            <a:solidFill>
              <a:srgbClr val="83C5BE">
                <a:alpha val="2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81000" y="762000"/>
            <a:ext cx="152400" cy="152400"/>
          </a:xfrm>
          <a:prstGeom prst="ellipse">
            <a:avLst/>
          </a:prstGeom>
          <a:solidFill>
            <a:srgbClr val="D4AF37">
              <a:alpha val="60000"/>
            </a:srgbClr>
          </a:solidFill>
        </p:spPr>
      </p:sp>
      <p:sp>
        <p:nvSpPr>
          <p:cNvPr id="7" name="Shape 5"/>
          <p:cNvSpPr/>
          <p:nvPr/>
        </p:nvSpPr>
        <p:spPr>
          <a:xfrm>
            <a:off x="6096000" y="6019800"/>
            <a:ext cx="76200" cy="76200"/>
          </a:xfrm>
          <a:prstGeom prst="ellipse">
            <a:avLst/>
          </a:prstGeom>
          <a:solidFill>
            <a:srgbClr val="FFFFFF">
              <a:alpha val="60000"/>
            </a:srgbClr>
          </a:solidFill>
        </p:spPr>
      </p:sp>
      <p:sp>
        <p:nvSpPr>
          <p:cNvPr id="8" name="pptanim_0_0"/>
          <p:cNvSpPr/>
          <p:nvPr/>
        </p:nvSpPr>
        <p:spPr>
          <a:xfrm>
            <a:off x="914400" y="1624013"/>
            <a:ext cx="1740991" cy="361950"/>
          </a:xfrm>
          <a:prstGeom prst="roundRect">
            <a:avLst>
              <a:gd name="adj" fmla="val 50000"/>
            </a:avLst>
          </a:prstGeom>
          <a:ln w="9525">
            <a:solidFill>
              <a:srgbClr val="83C5BE"/>
            </a:solidFill>
            <a:prstDash val="solid"/>
          </a:ln>
        </p:spPr>
      </p:sp>
      <p:sp>
        <p:nvSpPr>
          <p:cNvPr id="9" name="pptanim_0_1"/>
          <p:cNvSpPr/>
          <p:nvPr/>
        </p:nvSpPr>
        <p:spPr>
          <a:xfrm>
            <a:off x="1076325" y="1700213"/>
            <a:ext cx="1960066" cy="23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kern="0" spc="300" dirty="0">
                <a:solidFill>
                  <a:srgbClr val="83C5B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CHAPTER 06</a:t>
            </a:r>
            <a:endParaRPr lang="en-US" sz="1300" dirty="0"/>
          </a:p>
        </p:txBody>
      </p:sp>
      <p:sp>
        <p:nvSpPr>
          <p:cNvPr id="10" name="pptanim_1_2"/>
          <p:cNvSpPr/>
          <p:nvPr/>
        </p:nvSpPr>
        <p:spPr>
          <a:xfrm>
            <a:off x="914400" y="2214563"/>
            <a:ext cx="5562600" cy="17526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布局五步法</a:t>
            </a:r>
            <a:endParaRPr lang="en-US" sz="5400" dirty="0"/>
          </a:p>
          <a:p>
            <a:pPr marL="0" indent="0" algn="l">
              <a:lnSpc>
                <a:spcPct val="104000"/>
              </a:lnSpc>
              <a:buNone/>
            </a:pPr>
            <a:r>
              <a:rPr lang="en-US" sz="5400" b="1" dirty="0">
                <a:solidFill>
                  <a:srgbClr val="83C5B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总结与实战应用</a:t>
            </a:r>
            <a:endParaRPr lang="en-US" sz="5400" dirty="0"/>
          </a:p>
        </p:txBody>
      </p:sp>
      <p:pic>
        <p:nvPicPr>
          <p:cNvPr id="11" name="pptanim_2_3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" y="4233863"/>
            <a:ext cx="914400" cy="76200"/>
          </a:xfrm>
          <a:prstGeom prst="rect">
            <a:avLst/>
          </a:prstGeom>
        </p:spPr>
      </p:pic>
      <p:sp>
        <p:nvSpPr>
          <p:cNvPr id="12" name="pptanim_3_4"/>
          <p:cNvSpPr/>
          <p:nvPr/>
        </p:nvSpPr>
        <p:spPr>
          <a:xfrm>
            <a:off x="914400" y="4652963"/>
            <a:ext cx="5486400" cy="57626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500" dirty="0">
                <a:solidFill>
                  <a:srgbClr val="D1D5D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系统梳理完整的排版与布局流程，帮助你建立标准化的视觉思考框架，在实战中快速实现高效且美观的页面呈现。</a:t>
            </a:r>
            <a:endParaRPr lang="en-US" sz="1500" dirty="0"/>
          </a:p>
        </p:txBody>
      </p:sp>
      <p:sp>
        <p:nvSpPr>
          <p:cNvPr id="13" name="pptanim_4_5"/>
          <p:cNvSpPr/>
          <p:nvPr/>
        </p:nvSpPr>
        <p:spPr>
          <a:xfrm>
            <a:off x="7963793" y="2043113"/>
            <a:ext cx="3390007" cy="280987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8700" b="1" dirty="0">
                <a:solidFill>
                  <a:srgbClr val="FFFFFF">
                    <a:alpha val="1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06</a:t>
            </a:r>
            <a:endParaRPr lang="en-US" sz="187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3F4F6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8FAFB"/>
          </a:solidFill>
          <a:effectLst>
            <a:outerShdw blurRad="476250" dist="238125" dir="5400000" algn="bl" rotWithShape="0">
              <a:srgbClr val="000000">
                <a:alpha val="25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6D77"/>
          </a:solidFill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06000" y="1066800"/>
            <a:ext cx="2286000" cy="171450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10515600" y="3048000"/>
            <a:ext cx="914400" cy="914400"/>
          </a:xfrm>
          <a:prstGeom prst="ellipse">
            <a:avLst/>
          </a:prstGeom>
          <a:ln w="57150">
            <a:solidFill>
              <a:srgbClr val="83C5BE">
                <a:alpha val="1000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381000" y="5257800"/>
            <a:ext cx="1219200" cy="1219200"/>
          </a:xfrm>
          <a:prstGeom prst="ellipse">
            <a:avLst/>
          </a:prstGeom>
          <a:ln w="95250">
            <a:solidFill>
              <a:srgbClr val="006D77">
                <a:alpha val="5000"/>
              </a:srgbClr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0" y="952500"/>
            <a:ext cx="12192000" cy="0"/>
          </a:xfrm>
          <a:prstGeom prst="line">
            <a:avLst/>
          </a:prstGeom>
          <a:noFill/>
          <a:ln w="9525">
            <a:solidFill>
              <a:srgbClr val="F3F4F6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143000" y="323850"/>
            <a:ext cx="3905399" cy="4286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700" b="1" kern="0" spc="-100" dirty="0">
                <a:solidFill>
                  <a:srgbClr val="006D7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围棋大局观与棋理阐释</a:t>
            </a:r>
            <a:endParaRPr lang="en-US" sz="2700" dirty="0"/>
          </a:p>
        </p:txBody>
      </p:sp>
      <p:sp>
        <p:nvSpPr>
          <p:cNvPr id="10" name="Shape 7"/>
          <p:cNvSpPr/>
          <p:nvPr/>
        </p:nvSpPr>
        <p:spPr>
          <a:xfrm>
            <a:off x="609600" y="333375"/>
            <a:ext cx="381000" cy="381000"/>
          </a:xfrm>
          <a:prstGeom prst="roundRect">
            <a:avLst>
              <a:gd name="adj" fmla="val 20000"/>
            </a:avLst>
          </a:prstGeom>
          <a:solidFill>
            <a:srgbClr val="006D77"/>
          </a:solidFill>
          <a:effectLst>
            <a:outerShdw blurRad="19050" dist="9525" dir="5400000" algn="bl" rotWithShape="0">
              <a:srgbClr val="000000">
                <a:alpha val="5000"/>
              </a:srgbClr>
            </a:outerShdw>
          </a:effectLst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432048"/>
            <a:ext cx="190500" cy="190500"/>
          </a:xfrm>
          <a:prstGeom prst="rect">
            <a:avLst/>
          </a:prstGeom>
        </p:spPr>
      </p:pic>
      <p:pic>
        <p:nvPicPr>
          <p:cNvPr id="12" name="pptanim_0_0" descr="preencoded.png"/>
          <p:cNvPicPr>
            <a:picLocks noChangeAspect="1"/>
          </p:cNvPicPr>
          <p:nvPr/>
        </p:nvPicPr>
        <p:blipFill>
          <a:blip r:embed="rId3">
            <a:alphaModFix amt="40000"/>
          </a:blip>
          <a:stretch>
            <a:fillRect/>
          </a:stretch>
        </p:blipFill>
        <p:spPr>
          <a:xfrm>
            <a:off x="381000" y="1104900"/>
            <a:ext cx="571500" cy="1257300"/>
          </a:xfrm>
          <a:prstGeom prst="rect">
            <a:avLst/>
          </a:prstGeom>
        </p:spPr>
      </p:pic>
      <p:sp>
        <p:nvSpPr>
          <p:cNvPr id="13" name="pptanim_1_1"/>
          <p:cNvSpPr/>
          <p:nvPr/>
        </p:nvSpPr>
        <p:spPr>
          <a:xfrm>
            <a:off x="7025580" y="1257300"/>
            <a:ext cx="4937671" cy="2628900"/>
          </a:xfrm>
          <a:prstGeom prst="roundRect">
            <a:avLst>
              <a:gd name="adj" fmla="val 5797"/>
            </a:avLst>
          </a:prstGeom>
          <a:solidFill>
            <a:srgbClr val="FFFFFF"/>
          </a:solidFill>
          <a:ln w="9525">
            <a:solidFill>
              <a:srgbClr val="F3F4F6"/>
            </a:solidFill>
            <a:prstDash val="solid"/>
          </a:ln>
          <a:effectLst>
            <a:outerShdw blurRad="19050" dist="9525" dir="5400000" algn="bl" rotWithShape="0">
              <a:srgbClr val="000000">
                <a:alpha val="5000"/>
              </a:srgbClr>
            </a:outerShdw>
          </a:effectLst>
        </p:spPr>
      </p:sp>
      <p:pic>
        <p:nvPicPr>
          <p:cNvPr id="14" name="pptanim_1_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8841" y="1381125"/>
            <a:ext cx="4191000" cy="2381250"/>
          </a:xfrm>
          <a:prstGeom prst="rect">
            <a:avLst/>
          </a:prstGeom>
        </p:spPr>
      </p:pic>
      <p:sp>
        <p:nvSpPr>
          <p:cNvPr id="15" name="pptanim_2_3"/>
          <p:cNvSpPr/>
          <p:nvPr/>
        </p:nvSpPr>
        <p:spPr>
          <a:xfrm>
            <a:off x="7025580" y="4681538"/>
            <a:ext cx="4937671" cy="1871663"/>
          </a:xfrm>
          <a:prstGeom prst="roundRect">
            <a:avLst>
              <a:gd name="adj" fmla="val 8142"/>
            </a:avLst>
          </a:prstGeom>
          <a:solidFill>
            <a:srgbClr val="FFFFFF">
              <a:alpha val="80000"/>
            </a:srgbClr>
          </a:solidFill>
          <a:ln w="9525">
            <a:solidFill>
              <a:srgbClr val="F3F4F6"/>
            </a:solidFill>
            <a:prstDash val="solid"/>
          </a:ln>
          <a:effectLst>
            <a:outerShdw blurRad="19050" dist="9525" dir="5400000" algn="bl" rotWithShape="0">
              <a:srgbClr val="000000">
                <a:alpha val="5000"/>
              </a:srgbClr>
            </a:outerShdw>
          </a:effectLst>
        </p:spPr>
      </p:sp>
      <p:sp>
        <p:nvSpPr>
          <p:cNvPr id="16" name="pptanim_2_4"/>
          <p:cNvSpPr/>
          <p:nvPr/>
        </p:nvSpPr>
        <p:spPr>
          <a:xfrm>
            <a:off x="7635180" y="4938713"/>
            <a:ext cx="990600" cy="304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29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核心原则</a:t>
            </a:r>
            <a:endParaRPr lang="en-US" sz="1800" dirty="0"/>
          </a:p>
        </p:txBody>
      </p:sp>
      <p:pic>
        <p:nvPicPr>
          <p:cNvPr id="17" name="pptanim_2_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63705" y="4943475"/>
            <a:ext cx="257175" cy="257175"/>
          </a:xfrm>
          <a:prstGeom prst="rect">
            <a:avLst/>
          </a:prstGeom>
        </p:spPr>
      </p:pic>
      <p:sp>
        <p:nvSpPr>
          <p:cNvPr id="18" name="pptanim_2_6"/>
          <p:cNvSpPr/>
          <p:nvPr/>
        </p:nvSpPr>
        <p:spPr>
          <a:xfrm>
            <a:off x="7263705" y="5376863"/>
            <a:ext cx="4461424" cy="51673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300" dirty="0">
                <a:solidFill>
                  <a:srgbClr val="37415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先角后边再中央，安定自己、攻击对方，在棋局中完美平衡效率与安全。</a:t>
            </a:r>
            <a:endParaRPr lang="en-US" sz="1300" dirty="0"/>
          </a:p>
        </p:txBody>
      </p:sp>
      <p:pic>
        <p:nvPicPr>
          <p:cNvPr id="19" name="pptanim_2_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63705" y="6089898"/>
            <a:ext cx="190500" cy="190500"/>
          </a:xfrm>
          <a:prstGeom prst="rect">
            <a:avLst/>
          </a:prstGeom>
        </p:spPr>
      </p:pic>
      <p:sp>
        <p:nvSpPr>
          <p:cNvPr id="20" name="pptanim_2_8"/>
          <p:cNvSpPr/>
          <p:nvPr/>
        </p:nvSpPr>
        <p:spPr>
          <a:xfrm>
            <a:off x="7568505" y="6067425"/>
            <a:ext cx="1790700" cy="2667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6D7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全局思维：效率至上</a:t>
            </a:r>
            <a:endParaRPr lang="en-US" sz="1500" dirty="0"/>
          </a:p>
        </p:txBody>
      </p:sp>
      <p:pic>
        <p:nvPicPr>
          <p:cNvPr id="21" name="pptanim_0_10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38550" y="1419225"/>
            <a:ext cx="3006030" cy="19050"/>
          </a:xfrm>
          <a:prstGeom prst="rect">
            <a:avLst/>
          </a:prstGeom>
        </p:spPr>
      </p:pic>
      <p:sp>
        <p:nvSpPr>
          <p:cNvPr id="22" name="pptanim_0_9"/>
          <p:cNvSpPr/>
          <p:nvPr/>
        </p:nvSpPr>
        <p:spPr>
          <a:xfrm>
            <a:off x="914400" y="1257300"/>
            <a:ext cx="2647950" cy="37147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1F29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布局五步法核心流程</a:t>
            </a:r>
            <a:endParaRPr lang="en-US" sz="2200" dirty="0"/>
          </a:p>
        </p:txBody>
      </p:sp>
      <p:sp>
        <p:nvSpPr>
          <p:cNvPr id="23" name="pptanim_0_11"/>
          <p:cNvSpPr/>
          <p:nvPr/>
        </p:nvSpPr>
        <p:spPr>
          <a:xfrm>
            <a:off x="914400" y="1828800"/>
            <a:ext cx="5730180" cy="781050"/>
          </a:xfrm>
          <a:prstGeom prst="roundRect">
            <a:avLst>
              <a:gd name="adj" fmla="val 14634"/>
            </a:avLst>
          </a:prstGeom>
          <a:solidFill>
            <a:srgbClr val="FFFFFF">
              <a:alpha val="80000"/>
            </a:srgbClr>
          </a:solidFill>
          <a:ln w="9525">
            <a:solidFill>
              <a:srgbClr val="F3F4F6"/>
            </a:solidFill>
            <a:prstDash val="solid"/>
          </a:ln>
          <a:effectLst>
            <a:outerShdw blurRad="19050" dist="9525" dir="5400000" algn="bl" rotWithShape="0">
              <a:srgbClr val="000000">
                <a:alpha val="5000"/>
              </a:srgbClr>
            </a:outerShdw>
          </a:effectLst>
        </p:spPr>
      </p:sp>
      <p:sp>
        <p:nvSpPr>
          <p:cNvPr id="24" name="pptanim_0_12"/>
          <p:cNvSpPr/>
          <p:nvPr/>
        </p:nvSpPr>
        <p:spPr>
          <a:xfrm>
            <a:off x="1038225" y="1952625"/>
            <a:ext cx="304800" cy="304800"/>
          </a:xfrm>
          <a:prstGeom prst="ellipse">
            <a:avLst/>
          </a:prstGeom>
          <a:solidFill>
            <a:srgbClr val="006D77"/>
          </a:solidFill>
        </p:spPr>
      </p:sp>
      <p:sp>
        <p:nvSpPr>
          <p:cNvPr id="25" name="pptanim_0_13"/>
          <p:cNvSpPr/>
          <p:nvPr/>
        </p:nvSpPr>
        <p:spPr>
          <a:xfrm>
            <a:off x="1130945" y="2000250"/>
            <a:ext cx="381000" cy="23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1</a:t>
            </a:r>
            <a:endParaRPr lang="en-US" sz="1300" dirty="0"/>
          </a:p>
        </p:txBody>
      </p:sp>
      <p:sp>
        <p:nvSpPr>
          <p:cNvPr id="26" name="pptanim_0_14"/>
          <p:cNvSpPr/>
          <p:nvPr/>
        </p:nvSpPr>
        <p:spPr>
          <a:xfrm>
            <a:off x="1495425" y="1971675"/>
            <a:ext cx="457200" cy="2667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9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占角</a:t>
            </a:r>
            <a:endParaRPr lang="en-US" sz="1500" dirty="0"/>
          </a:p>
        </p:txBody>
      </p:sp>
      <p:sp>
        <p:nvSpPr>
          <p:cNvPr id="27" name="pptanim_0_15"/>
          <p:cNvSpPr/>
          <p:nvPr/>
        </p:nvSpPr>
        <p:spPr>
          <a:xfrm>
            <a:off x="1495425" y="2247900"/>
            <a:ext cx="3162300" cy="23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4B556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选择星位或小目落子，奠定全局发展基础</a:t>
            </a:r>
            <a:endParaRPr lang="en-US" sz="1300" dirty="0"/>
          </a:p>
        </p:txBody>
      </p:sp>
      <p:sp>
        <p:nvSpPr>
          <p:cNvPr id="28" name="pptanim_0_16"/>
          <p:cNvSpPr/>
          <p:nvPr/>
        </p:nvSpPr>
        <p:spPr>
          <a:xfrm>
            <a:off x="914400" y="2724150"/>
            <a:ext cx="5730180" cy="781050"/>
          </a:xfrm>
          <a:prstGeom prst="roundRect">
            <a:avLst>
              <a:gd name="adj" fmla="val 14634"/>
            </a:avLst>
          </a:prstGeom>
          <a:solidFill>
            <a:srgbClr val="FFFFFF">
              <a:alpha val="80000"/>
            </a:srgbClr>
          </a:solidFill>
          <a:ln w="9525">
            <a:solidFill>
              <a:srgbClr val="F3F4F6"/>
            </a:solidFill>
            <a:prstDash val="solid"/>
          </a:ln>
          <a:effectLst>
            <a:outerShdw blurRad="19050" dist="9525" dir="5400000" algn="bl" rotWithShape="0">
              <a:srgbClr val="000000">
                <a:alpha val="5000"/>
              </a:srgbClr>
            </a:outerShdw>
          </a:effectLst>
        </p:spPr>
      </p:sp>
      <p:sp>
        <p:nvSpPr>
          <p:cNvPr id="29" name="pptanim_0_17"/>
          <p:cNvSpPr/>
          <p:nvPr/>
        </p:nvSpPr>
        <p:spPr>
          <a:xfrm>
            <a:off x="1038225" y="2847975"/>
            <a:ext cx="304800" cy="304800"/>
          </a:xfrm>
          <a:prstGeom prst="ellipse">
            <a:avLst/>
          </a:prstGeom>
          <a:solidFill>
            <a:srgbClr val="006D77"/>
          </a:solidFill>
        </p:spPr>
      </p:sp>
      <p:sp>
        <p:nvSpPr>
          <p:cNvPr id="30" name="pptanim_0_18"/>
          <p:cNvSpPr/>
          <p:nvPr/>
        </p:nvSpPr>
        <p:spPr>
          <a:xfrm>
            <a:off x="1130945" y="2895600"/>
            <a:ext cx="381000" cy="23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</a:t>
            </a:r>
            <a:endParaRPr lang="en-US" sz="1300" dirty="0"/>
          </a:p>
        </p:txBody>
      </p:sp>
      <p:sp>
        <p:nvSpPr>
          <p:cNvPr id="31" name="pptanim_0_19"/>
          <p:cNvSpPr/>
          <p:nvPr/>
        </p:nvSpPr>
        <p:spPr>
          <a:xfrm>
            <a:off x="1495425" y="2867025"/>
            <a:ext cx="457200" cy="2667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9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守挂</a:t>
            </a:r>
            <a:endParaRPr lang="en-US" sz="1500" dirty="0"/>
          </a:p>
        </p:txBody>
      </p:sp>
      <p:sp>
        <p:nvSpPr>
          <p:cNvPr id="32" name="pptanim_0_20"/>
          <p:cNvSpPr/>
          <p:nvPr/>
        </p:nvSpPr>
        <p:spPr>
          <a:xfrm>
            <a:off x="1495425" y="3143250"/>
            <a:ext cx="3848100" cy="23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4B556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守住自己的角部领地，或积极挂对方的角进行限制</a:t>
            </a:r>
            <a:endParaRPr lang="en-US" sz="1300" dirty="0"/>
          </a:p>
        </p:txBody>
      </p:sp>
      <p:sp>
        <p:nvSpPr>
          <p:cNvPr id="33" name="pptanim_0_21"/>
          <p:cNvSpPr/>
          <p:nvPr/>
        </p:nvSpPr>
        <p:spPr>
          <a:xfrm>
            <a:off x="914400" y="3619500"/>
            <a:ext cx="5730180" cy="781050"/>
          </a:xfrm>
          <a:prstGeom prst="roundRect">
            <a:avLst>
              <a:gd name="adj" fmla="val 14634"/>
            </a:avLst>
          </a:prstGeom>
          <a:solidFill>
            <a:srgbClr val="FFFFFF">
              <a:alpha val="80000"/>
            </a:srgbClr>
          </a:solidFill>
          <a:ln w="9525">
            <a:solidFill>
              <a:srgbClr val="F3F4F6"/>
            </a:solidFill>
            <a:prstDash val="solid"/>
          </a:ln>
          <a:effectLst>
            <a:outerShdw blurRad="19050" dist="9525" dir="5400000" algn="bl" rotWithShape="0">
              <a:srgbClr val="000000">
                <a:alpha val="5000"/>
              </a:srgbClr>
            </a:outerShdw>
          </a:effectLst>
        </p:spPr>
      </p:sp>
      <p:sp>
        <p:nvSpPr>
          <p:cNvPr id="34" name="pptanim_0_22"/>
          <p:cNvSpPr/>
          <p:nvPr/>
        </p:nvSpPr>
        <p:spPr>
          <a:xfrm>
            <a:off x="1038225" y="3743325"/>
            <a:ext cx="304800" cy="304800"/>
          </a:xfrm>
          <a:prstGeom prst="ellipse">
            <a:avLst/>
          </a:prstGeom>
          <a:solidFill>
            <a:srgbClr val="006D77"/>
          </a:solidFill>
        </p:spPr>
      </p:sp>
      <p:sp>
        <p:nvSpPr>
          <p:cNvPr id="35" name="pptanim_0_23"/>
          <p:cNvSpPr/>
          <p:nvPr/>
        </p:nvSpPr>
        <p:spPr>
          <a:xfrm>
            <a:off x="1130945" y="3790950"/>
            <a:ext cx="381000" cy="23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3</a:t>
            </a:r>
            <a:endParaRPr lang="en-US" sz="1300" dirty="0"/>
          </a:p>
        </p:txBody>
      </p:sp>
      <p:sp>
        <p:nvSpPr>
          <p:cNvPr id="36" name="pptanim_0_24"/>
          <p:cNvSpPr/>
          <p:nvPr/>
        </p:nvSpPr>
        <p:spPr>
          <a:xfrm>
            <a:off x="1495425" y="3762375"/>
            <a:ext cx="457200" cy="2667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9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拆边</a:t>
            </a:r>
            <a:endParaRPr lang="en-US" sz="1500" dirty="0"/>
          </a:p>
        </p:txBody>
      </p:sp>
      <p:sp>
        <p:nvSpPr>
          <p:cNvPr id="37" name="pptanim_0_25"/>
          <p:cNvSpPr/>
          <p:nvPr/>
        </p:nvSpPr>
        <p:spPr>
          <a:xfrm>
            <a:off x="1495425" y="4038600"/>
            <a:ext cx="3505200" cy="23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4B556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向边上拓展势力范围，形成有机的阵势与呼应</a:t>
            </a:r>
            <a:endParaRPr lang="en-US" sz="1300" dirty="0"/>
          </a:p>
        </p:txBody>
      </p:sp>
      <p:sp>
        <p:nvSpPr>
          <p:cNvPr id="38" name="pptanim_0_26"/>
          <p:cNvSpPr/>
          <p:nvPr/>
        </p:nvSpPr>
        <p:spPr>
          <a:xfrm>
            <a:off x="914400" y="4514850"/>
            <a:ext cx="5730180" cy="781050"/>
          </a:xfrm>
          <a:prstGeom prst="roundRect">
            <a:avLst>
              <a:gd name="adj" fmla="val 14634"/>
            </a:avLst>
          </a:prstGeom>
          <a:solidFill>
            <a:srgbClr val="FFFFFF">
              <a:alpha val="80000"/>
            </a:srgbClr>
          </a:solidFill>
          <a:ln w="9525">
            <a:solidFill>
              <a:srgbClr val="F3F4F6"/>
            </a:solidFill>
            <a:prstDash val="solid"/>
          </a:ln>
          <a:effectLst>
            <a:outerShdw blurRad="19050" dist="9525" dir="5400000" algn="bl" rotWithShape="0">
              <a:srgbClr val="000000">
                <a:alpha val="5000"/>
              </a:srgbClr>
            </a:outerShdw>
          </a:effectLst>
        </p:spPr>
      </p:sp>
      <p:sp>
        <p:nvSpPr>
          <p:cNvPr id="39" name="pptanim_0_27"/>
          <p:cNvSpPr/>
          <p:nvPr/>
        </p:nvSpPr>
        <p:spPr>
          <a:xfrm>
            <a:off x="1038225" y="4638675"/>
            <a:ext cx="304800" cy="304800"/>
          </a:xfrm>
          <a:prstGeom prst="ellipse">
            <a:avLst/>
          </a:prstGeom>
          <a:solidFill>
            <a:srgbClr val="006D77"/>
          </a:solidFill>
        </p:spPr>
      </p:sp>
      <p:sp>
        <p:nvSpPr>
          <p:cNvPr id="40" name="pptanim_0_28"/>
          <p:cNvSpPr/>
          <p:nvPr/>
        </p:nvSpPr>
        <p:spPr>
          <a:xfrm>
            <a:off x="1130945" y="4686300"/>
            <a:ext cx="381000" cy="23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4</a:t>
            </a:r>
            <a:endParaRPr lang="en-US" sz="1300" dirty="0"/>
          </a:p>
        </p:txBody>
      </p:sp>
      <p:sp>
        <p:nvSpPr>
          <p:cNvPr id="41" name="pptanim_0_29"/>
          <p:cNvSpPr/>
          <p:nvPr/>
        </p:nvSpPr>
        <p:spPr>
          <a:xfrm>
            <a:off x="1495425" y="4657725"/>
            <a:ext cx="1040457" cy="2667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9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出头 / 封锁</a:t>
            </a:r>
            <a:endParaRPr lang="en-US" sz="1500" dirty="0"/>
          </a:p>
        </p:txBody>
      </p:sp>
      <p:sp>
        <p:nvSpPr>
          <p:cNvPr id="42" name="pptanim_0_30"/>
          <p:cNvSpPr/>
          <p:nvPr/>
        </p:nvSpPr>
        <p:spPr>
          <a:xfrm>
            <a:off x="1495425" y="4933950"/>
            <a:ext cx="3505200" cy="23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4B556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处理局部的接触战，争夺行棋的主动权与出路</a:t>
            </a:r>
            <a:endParaRPr lang="en-US" sz="1300" dirty="0"/>
          </a:p>
        </p:txBody>
      </p:sp>
      <p:sp>
        <p:nvSpPr>
          <p:cNvPr id="43" name="pptanim_0_31"/>
          <p:cNvSpPr/>
          <p:nvPr/>
        </p:nvSpPr>
        <p:spPr>
          <a:xfrm>
            <a:off x="914400" y="5410200"/>
            <a:ext cx="5730180" cy="781050"/>
          </a:xfrm>
          <a:prstGeom prst="roundRect">
            <a:avLst>
              <a:gd name="adj" fmla="val 14634"/>
            </a:avLst>
          </a:prstGeom>
          <a:solidFill>
            <a:srgbClr val="FFFFFF">
              <a:alpha val="80000"/>
            </a:srgbClr>
          </a:solidFill>
          <a:ln w="9525">
            <a:solidFill>
              <a:srgbClr val="F3F4F6"/>
            </a:solidFill>
            <a:prstDash val="solid"/>
          </a:ln>
          <a:effectLst>
            <a:outerShdw blurRad="19050" dist="9525" dir="5400000" algn="bl" rotWithShape="0">
              <a:srgbClr val="000000">
                <a:alpha val="5000"/>
              </a:srgbClr>
            </a:outerShdw>
          </a:effectLst>
        </p:spPr>
      </p:sp>
      <p:sp>
        <p:nvSpPr>
          <p:cNvPr id="44" name="pptanim_0_32"/>
          <p:cNvSpPr/>
          <p:nvPr/>
        </p:nvSpPr>
        <p:spPr>
          <a:xfrm>
            <a:off x="1038225" y="5534025"/>
            <a:ext cx="304800" cy="304800"/>
          </a:xfrm>
          <a:prstGeom prst="ellipse">
            <a:avLst/>
          </a:prstGeom>
          <a:solidFill>
            <a:srgbClr val="006D77"/>
          </a:solidFill>
        </p:spPr>
      </p:sp>
      <p:sp>
        <p:nvSpPr>
          <p:cNvPr id="45" name="pptanim_0_33"/>
          <p:cNvSpPr/>
          <p:nvPr/>
        </p:nvSpPr>
        <p:spPr>
          <a:xfrm>
            <a:off x="1130945" y="5581650"/>
            <a:ext cx="381000" cy="23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5</a:t>
            </a:r>
            <a:endParaRPr lang="en-US" sz="1300" dirty="0"/>
          </a:p>
        </p:txBody>
      </p:sp>
      <p:sp>
        <p:nvSpPr>
          <p:cNvPr id="46" name="pptanim_0_34"/>
          <p:cNvSpPr/>
          <p:nvPr/>
        </p:nvSpPr>
        <p:spPr>
          <a:xfrm>
            <a:off x="1495425" y="5553075"/>
            <a:ext cx="1040457" cy="2667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9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扩张 / 侵消</a:t>
            </a:r>
            <a:endParaRPr lang="en-US" sz="1500" dirty="0"/>
          </a:p>
        </p:txBody>
      </p:sp>
      <p:sp>
        <p:nvSpPr>
          <p:cNvPr id="47" name="pptanim_0_35"/>
          <p:cNvSpPr/>
          <p:nvPr/>
        </p:nvSpPr>
        <p:spPr>
          <a:xfrm>
            <a:off x="1495425" y="5829300"/>
            <a:ext cx="3848100" cy="23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4B556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进行全局大场判断，扩大我方模样或限制敌方势力</a:t>
            </a:r>
            <a:endParaRPr lang="en-US" sz="13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8FAFB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8FAFB"/>
          </a:solidFill>
        </p:spPr>
      </p:sp>
      <p:sp>
        <p:nvSpPr>
          <p:cNvPr id="4" name="Shape 2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6D77"/>
          </a:solidFill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06000" y="1066800"/>
            <a:ext cx="2286000" cy="171450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10515600" y="3048000"/>
            <a:ext cx="914400" cy="914400"/>
          </a:xfrm>
          <a:prstGeom prst="ellipse">
            <a:avLst/>
          </a:prstGeom>
          <a:ln w="57150">
            <a:solidFill>
              <a:srgbClr val="83C5BE">
                <a:alpha val="1000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381000" y="5257800"/>
            <a:ext cx="1219200" cy="1219200"/>
          </a:xfrm>
          <a:prstGeom prst="ellipse">
            <a:avLst/>
          </a:prstGeom>
          <a:ln w="95250">
            <a:solidFill>
              <a:srgbClr val="006D77">
                <a:alpha val="5000"/>
              </a:srgbClr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0" y="952500"/>
            <a:ext cx="12192000" cy="0"/>
          </a:xfrm>
          <a:prstGeom prst="line">
            <a:avLst/>
          </a:prstGeom>
          <a:noFill/>
          <a:ln w="9525">
            <a:solidFill>
              <a:srgbClr val="F3F4F6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143000" y="323850"/>
            <a:ext cx="3575745" cy="4286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700" b="1" kern="0" spc="-100" dirty="0">
                <a:solidFill>
                  <a:srgbClr val="006D7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互动思考与课后练习</a:t>
            </a:r>
            <a:endParaRPr lang="en-US" sz="2700" dirty="0"/>
          </a:p>
        </p:txBody>
      </p:sp>
      <p:sp>
        <p:nvSpPr>
          <p:cNvPr id="10" name="Shape 7"/>
          <p:cNvSpPr/>
          <p:nvPr/>
        </p:nvSpPr>
        <p:spPr>
          <a:xfrm>
            <a:off x="609600" y="333375"/>
            <a:ext cx="381000" cy="381000"/>
          </a:xfrm>
          <a:prstGeom prst="roundRect">
            <a:avLst>
              <a:gd name="adj" fmla="val 20000"/>
            </a:avLst>
          </a:prstGeom>
          <a:solidFill>
            <a:srgbClr val="006D77"/>
          </a:solidFill>
          <a:effectLst>
            <a:outerShdw blurRad="19050" dist="9525" dir="5400000" algn="bl" rotWithShape="0">
              <a:srgbClr val="000000">
                <a:alpha val="5000"/>
              </a:srgbClr>
            </a:outerShdw>
          </a:effectLst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038" y="404813"/>
            <a:ext cx="238125" cy="238125"/>
          </a:xfrm>
          <a:prstGeom prst="rect">
            <a:avLst/>
          </a:prstGeom>
        </p:spPr>
      </p:pic>
      <p:sp>
        <p:nvSpPr>
          <p:cNvPr id="12" name="pptanim_0_0"/>
          <p:cNvSpPr/>
          <p:nvPr/>
        </p:nvSpPr>
        <p:spPr>
          <a:xfrm>
            <a:off x="800100" y="1200150"/>
            <a:ext cx="1181100" cy="304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29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互动思考</a:t>
            </a:r>
            <a:endParaRPr lang="en-US" sz="1800" dirty="0"/>
          </a:p>
        </p:txBody>
      </p:sp>
      <p:sp>
        <p:nvSpPr>
          <p:cNvPr id="13" name="pptanim_0_1"/>
          <p:cNvSpPr/>
          <p:nvPr/>
        </p:nvSpPr>
        <p:spPr>
          <a:xfrm>
            <a:off x="609600" y="1219200"/>
            <a:ext cx="76200" cy="228600"/>
          </a:xfrm>
          <a:prstGeom prst="roundRect">
            <a:avLst>
              <a:gd name="adj" fmla="val 50000"/>
            </a:avLst>
          </a:prstGeom>
          <a:solidFill>
            <a:srgbClr val="006D77"/>
          </a:solidFill>
        </p:spPr>
      </p:sp>
      <p:pic>
        <p:nvPicPr>
          <p:cNvPr id="14" name="pptanim_0_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6900" y="1328738"/>
            <a:ext cx="9715500" cy="9525"/>
          </a:xfrm>
          <a:prstGeom prst="rect">
            <a:avLst/>
          </a:prstGeom>
        </p:spPr>
      </p:pic>
      <p:pic>
        <p:nvPicPr>
          <p:cNvPr id="15" name="pptanim_0_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1933575"/>
            <a:ext cx="962025" cy="2114550"/>
          </a:xfrm>
          <a:prstGeom prst="rect">
            <a:avLst/>
          </a:prstGeom>
        </p:spPr>
      </p:pic>
      <p:sp>
        <p:nvSpPr>
          <p:cNvPr id="16" name="pptanim_0_4"/>
          <p:cNvSpPr/>
          <p:nvPr/>
        </p:nvSpPr>
        <p:spPr>
          <a:xfrm>
            <a:off x="1876425" y="1943100"/>
            <a:ext cx="3133725" cy="2095500"/>
          </a:xfrm>
          <a:prstGeom prst="roundRect">
            <a:avLst>
              <a:gd name="adj" fmla="val 7273"/>
            </a:avLst>
          </a:prstGeom>
          <a:solidFill>
            <a:srgbClr val="FFFFFF">
              <a:alpha val="90000"/>
            </a:srgbClr>
          </a:solidFill>
          <a:ln w="9525">
            <a:solidFill>
              <a:srgbClr val="F3F4F6"/>
            </a:solidFill>
            <a:prstDash val="solid"/>
          </a:ln>
          <a:effectLst>
            <a:outerShdw blurRad="19050" dist="9525" dir="5400000" algn="bl" rotWithShape="0">
              <a:srgbClr val="000000">
                <a:alpha val="5000"/>
              </a:srgbClr>
            </a:outerShdw>
          </a:effectLst>
        </p:spPr>
      </p:sp>
      <p:sp>
        <p:nvSpPr>
          <p:cNvPr id="17" name="pptanim_0_5"/>
          <p:cNvSpPr/>
          <p:nvPr/>
        </p:nvSpPr>
        <p:spPr>
          <a:xfrm>
            <a:off x="2419350" y="2162175"/>
            <a:ext cx="838200" cy="2667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6D7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开局选择</a:t>
            </a:r>
            <a:endParaRPr lang="en-US" sz="1500" dirty="0"/>
          </a:p>
        </p:txBody>
      </p:sp>
      <p:sp>
        <p:nvSpPr>
          <p:cNvPr id="18" name="pptanim_0_6"/>
          <p:cNvSpPr/>
          <p:nvPr/>
        </p:nvSpPr>
        <p:spPr>
          <a:xfrm>
            <a:off x="2076450" y="2143125"/>
            <a:ext cx="266700" cy="266700"/>
          </a:xfrm>
          <a:prstGeom prst="ellipse">
            <a:avLst/>
          </a:prstGeom>
          <a:solidFill>
            <a:srgbClr val="006D77">
              <a:alpha val="10000"/>
            </a:srgbClr>
          </a:solidFill>
        </p:spPr>
      </p:sp>
      <p:sp>
        <p:nvSpPr>
          <p:cNvPr id="19" name="pptanim_0_7"/>
          <p:cNvSpPr/>
          <p:nvPr/>
        </p:nvSpPr>
        <p:spPr>
          <a:xfrm>
            <a:off x="2150120" y="2171700"/>
            <a:ext cx="342900" cy="23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06D7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1</a:t>
            </a:r>
            <a:endParaRPr lang="en-US" sz="1300" dirty="0"/>
          </a:p>
        </p:txBody>
      </p:sp>
      <p:sp>
        <p:nvSpPr>
          <p:cNvPr id="20" name="pptanim_0_8"/>
          <p:cNvSpPr/>
          <p:nvPr/>
        </p:nvSpPr>
        <p:spPr>
          <a:xfrm>
            <a:off x="2076450" y="2562225"/>
            <a:ext cx="2733675" cy="79533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300" dirty="0">
                <a:solidFill>
                  <a:srgbClr val="4B556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你开局第一手通常下在哪里？为什么？是偏爱传统的占角，还是有独特的战术考量？</a:t>
            </a:r>
            <a:endParaRPr lang="en-US" sz="1300" dirty="0"/>
          </a:p>
        </p:txBody>
      </p:sp>
      <p:sp>
        <p:nvSpPr>
          <p:cNvPr id="21" name="pptanim_0_9"/>
          <p:cNvSpPr/>
          <p:nvPr/>
        </p:nvSpPr>
        <p:spPr>
          <a:xfrm>
            <a:off x="5162550" y="1943100"/>
            <a:ext cx="3133725" cy="2095500"/>
          </a:xfrm>
          <a:prstGeom prst="roundRect">
            <a:avLst>
              <a:gd name="adj" fmla="val 7273"/>
            </a:avLst>
          </a:prstGeom>
          <a:solidFill>
            <a:srgbClr val="FFFFFF">
              <a:alpha val="90000"/>
            </a:srgbClr>
          </a:solidFill>
          <a:ln w="9525">
            <a:solidFill>
              <a:srgbClr val="F3F4F6"/>
            </a:solidFill>
            <a:prstDash val="solid"/>
          </a:ln>
          <a:effectLst>
            <a:outerShdw blurRad="19050" dist="9525" dir="5400000" algn="bl" rotWithShape="0">
              <a:srgbClr val="000000">
                <a:alpha val="5000"/>
              </a:srgbClr>
            </a:outerShdw>
          </a:effectLst>
        </p:spPr>
      </p:sp>
      <p:sp>
        <p:nvSpPr>
          <p:cNvPr id="22" name="pptanim_0_10"/>
          <p:cNvSpPr/>
          <p:nvPr/>
        </p:nvSpPr>
        <p:spPr>
          <a:xfrm>
            <a:off x="5705475" y="2162175"/>
            <a:ext cx="838200" cy="2667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6D7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风格偏好</a:t>
            </a:r>
            <a:endParaRPr lang="en-US" sz="1500" dirty="0"/>
          </a:p>
        </p:txBody>
      </p:sp>
      <p:sp>
        <p:nvSpPr>
          <p:cNvPr id="23" name="pptanim_0_11"/>
          <p:cNvSpPr/>
          <p:nvPr/>
        </p:nvSpPr>
        <p:spPr>
          <a:xfrm>
            <a:off x="5362575" y="2143125"/>
            <a:ext cx="266700" cy="266700"/>
          </a:xfrm>
          <a:prstGeom prst="ellipse">
            <a:avLst/>
          </a:prstGeom>
          <a:solidFill>
            <a:srgbClr val="006D77">
              <a:alpha val="10000"/>
            </a:srgbClr>
          </a:solidFill>
        </p:spPr>
      </p:sp>
      <p:sp>
        <p:nvSpPr>
          <p:cNvPr id="24" name="pptanim_0_12"/>
          <p:cNvSpPr/>
          <p:nvPr/>
        </p:nvSpPr>
        <p:spPr>
          <a:xfrm>
            <a:off x="5436245" y="2171700"/>
            <a:ext cx="342900" cy="23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06D7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</a:t>
            </a:r>
            <a:endParaRPr lang="en-US" sz="1300" dirty="0"/>
          </a:p>
        </p:txBody>
      </p:sp>
      <p:sp>
        <p:nvSpPr>
          <p:cNvPr id="25" name="pptanim_0_13"/>
          <p:cNvSpPr/>
          <p:nvPr/>
        </p:nvSpPr>
        <p:spPr>
          <a:xfrm>
            <a:off x="5362575" y="2562225"/>
            <a:ext cx="2733675" cy="79533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300" dirty="0">
                <a:solidFill>
                  <a:srgbClr val="4B556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你偏好星位还是小目？这对应你什么样的下棋风格？是追求外势与速度，还是注重实地与稳健？</a:t>
            </a:r>
            <a:endParaRPr lang="en-US" sz="1300" dirty="0"/>
          </a:p>
        </p:txBody>
      </p:sp>
      <p:sp>
        <p:nvSpPr>
          <p:cNvPr id="26" name="pptanim_0_14"/>
          <p:cNvSpPr/>
          <p:nvPr/>
        </p:nvSpPr>
        <p:spPr>
          <a:xfrm>
            <a:off x="8448675" y="1943100"/>
            <a:ext cx="3133725" cy="2095500"/>
          </a:xfrm>
          <a:prstGeom prst="roundRect">
            <a:avLst>
              <a:gd name="adj" fmla="val 7273"/>
            </a:avLst>
          </a:prstGeom>
          <a:solidFill>
            <a:srgbClr val="FFFFFF">
              <a:alpha val="90000"/>
            </a:srgbClr>
          </a:solidFill>
          <a:ln w="9525">
            <a:solidFill>
              <a:srgbClr val="F3F4F6"/>
            </a:solidFill>
            <a:prstDash val="solid"/>
          </a:ln>
          <a:effectLst>
            <a:outerShdw blurRad="19050" dist="9525" dir="5400000" algn="bl" rotWithShape="0">
              <a:srgbClr val="000000">
                <a:alpha val="5000"/>
              </a:srgbClr>
            </a:outerShdw>
          </a:effectLst>
        </p:spPr>
      </p:sp>
      <p:sp>
        <p:nvSpPr>
          <p:cNvPr id="27" name="pptanim_0_15"/>
          <p:cNvSpPr/>
          <p:nvPr/>
        </p:nvSpPr>
        <p:spPr>
          <a:xfrm>
            <a:off x="8991600" y="2162175"/>
            <a:ext cx="838200" cy="2667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6D7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战术抉择</a:t>
            </a:r>
            <a:endParaRPr lang="en-US" sz="1500" dirty="0"/>
          </a:p>
        </p:txBody>
      </p:sp>
      <p:sp>
        <p:nvSpPr>
          <p:cNvPr id="28" name="pptanim_0_16"/>
          <p:cNvSpPr/>
          <p:nvPr/>
        </p:nvSpPr>
        <p:spPr>
          <a:xfrm>
            <a:off x="8648700" y="2143125"/>
            <a:ext cx="266700" cy="266700"/>
          </a:xfrm>
          <a:prstGeom prst="ellipse">
            <a:avLst/>
          </a:prstGeom>
          <a:solidFill>
            <a:srgbClr val="006D77">
              <a:alpha val="10000"/>
            </a:srgbClr>
          </a:solidFill>
        </p:spPr>
      </p:sp>
      <p:sp>
        <p:nvSpPr>
          <p:cNvPr id="29" name="pptanim_0_17"/>
          <p:cNvSpPr/>
          <p:nvPr/>
        </p:nvSpPr>
        <p:spPr>
          <a:xfrm>
            <a:off x="8722370" y="2171700"/>
            <a:ext cx="342900" cy="23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06D7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3</a:t>
            </a:r>
            <a:endParaRPr lang="en-US" sz="1300" dirty="0"/>
          </a:p>
        </p:txBody>
      </p:sp>
      <p:sp>
        <p:nvSpPr>
          <p:cNvPr id="30" name="pptanim_0_18"/>
          <p:cNvSpPr/>
          <p:nvPr/>
        </p:nvSpPr>
        <p:spPr>
          <a:xfrm>
            <a:off x="8648700" y="2562225"/>
            <a:ext cx="2733675" cy="79533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300" dirty="0">
                <a:solidFill>
                  <a:srgbClr val="4B556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面对对方的大模样，你会选择浅消还是打入？在实战中，你如何权衡这两种抉择的风险与收益？</a:t>
            </a:r>
            <a:endParaRPr lang="en-US" sz="1300" dirty="0"/>
          </a:p>
        </p:txBody>
      </p:sp>
      <p:sp>
        <p:nvSpPr>
          <p:cNvPr id="31" name="pptanim_1_19"/>
          <p:cNvSpPr/>
          <p:nvPr/>
        </p:nvSpPr>
        <p:spPr>
          <a:xfrm>
            <a:off x="800100" y="4552950"/>
            <a:ext cx="1181100" cy="304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29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课后练习</a:t>
            </a:r>
            <a:endParaRPr lang="en-US" sz="1800" dirty="0"/>
          </a:p>
        </p:txBody>
      </p:sp>
      <p:sp>
        <p:nvSpPr>
          <p:cNvPr id="32" name="pptanim_1_20"/>
          <p:cNvSpPr/>
          <p:nvPr/>
        </p:nvSpPr>
        <p:spPr>
          <a:xfrm>
            <a:off x="609600" y="4572000"/>
            <a:ext cx="76200" cy="228600"/>
          </a:xfrm>
          <a:prstGeom prst="roundRect">
            <a:avLst>
              <a:gd name="adj" fmla="val 50000"/>
            </a:avLst>
          </a:prstGeom>
          <a:solidFill>
            <a:srgbClr val="D4AF37"/>
          </a:solidFill>
        </p:spPr>
      </p:sp>
      <p:pic>
        <p:nvPicPr>
          <p:cNvPr id="33" name="pptanim_1_2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6900" y="4681538"/>
            <a:ext cx="9715500" cy="9525"/>
          </a:xfrm>
          <a:prstGeom prst="rect">
            <a:avLst/>
          </a:prstGeom>
        </p:spPr>
      </p:pic>
      <p:sp>
        <p:nvSpPr>
          <p:cNvPr id="34" name="pptanim_1_22"/>
          <p:cNvSpPr/>
          <p:nvPr/>
        </p:nvSpPr>
        <p:spPr>
          <a:xfrm>
            <a:off x="609600" y="5105400"/>
            <a:ext cx="10972800" cy="1524000"/>
          </a:xfrm>
          <a:prstGeom prst="roundRect">
            <a:avLst>
              <a:gd name="adj" fmla="val 10000"/>
            </a:avLst>
          </a:prstGeom>
          <a:solidFill>
            <a:srgbClr val="FFFFFF">
              <a:alpha val="90000"/>
            </a:srgbClr>
          </a:solidFill>
          <a:ln w="9525">
            <a:solidFill>
              <a:srgbClr val="F3F4F6"/>
            </a:solidFill>
            <a:prstDash val="solid"/>
          </a:ln>
          <a:effectLst>
            <a:outerShdw blurRad="19050" dist="9525" dir="5400000" algn="bl" rotWithShape="0">
              <a:srgbClr val="000000">
                <a:alpha val="5000"/>
              </a:srgbClr>
            </a:outerShdw>
          </a:effectLst>
        </p:spPr>
      </p:sp>
      <p:sp>
        <p:nvSpPr>
          <p:cNvPr id="35" name="pptanim_1_23"/>
          <p:cNvSpPr/>
          <p:nvPr/>
        </p:nvSpPr>
        <p:spPr>
          <a:xfrm>
            <a:off x="847725" y="5600700"/>
            <a:ext cx="386655" cy="533400"/>
          </a:xfrm>
          <a:prstGeom prst="ellipse">
            <a:avLst/>
          </a:prstGeom>
          <a:solidFill>
            <a:srgbClr val="D4AF37">
              <a:alpha val="10000"/>
            </a:srgbClr>
          </a:solidFill>
        </p:spPr>
      </p:sp>
      <p:pic>
        <p:nvPicPr>
          <p:cNvPr id="36" name="pptanim_1_2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6753" y="5760095"/>
            <a:ext cx="228600" cy="228600"/>
          </a:xfrm>
          <a:prstGeom prst="rect">
            <a:avLst/>
          </a:prstGeom>
        </p:spPr>
      </p:pic>
      <p:sp>
        <p:nvSpPr>
          <p:cNvPr id="37" name="pptanim_1_25"/>
          <p:cNvSpPr/>
          <p:nvPr/>
        </p:nvSpPr>
        <p:spPr>
          <a:xfrm>
            <a:off x="1462980" y="5455444"/>
            <a:ext cx="1219200" cy="2667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9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实战复盘任务</a:t>
            </a:r>
            <a:endParaRPr lang="en-US" sz="1500" dirty="0"/>
          </a:p>
        </p:txBody>
      </p:sp>
      <p:sp>
        <p:nvSpPr>
          <p:cNvPr id="38" name="pptanim_1_26"/>
          <p:cNvSpPr/>
          <p:nvPr/>
        </p:nvSpPr>
        <p:spPr>
          <a:xfrm>
            <a:off x="1462980" y="5741194"/>
            <a:ext cx="6566592" cy="59531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300" dirty="0">
                <a:solidFill>
                  <a:srgbClr val="4B556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尝试用</a:t>
            </a:r>
            <a:r>
              <a:rPr lang="en-US" sz="1300" b="1" dirty="0">
                <a:solidFill>
                  <a:srgbClr val="006D7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布局五步法</a:t>
            </a:r>
            <a:r>
              <a:rPr lang="en-US" sz="1300" dirty="0">
                <a:solidFill>
                  <a:srgbClr val="4B556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复盘自己最近的</a:t>
            </a:r>
            <a:r>
              <a:rPr lang="en-US" sz="1300" b="1" dirty="0">
                <a:solidFill>
                  <a:srgbClr val="D4AF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3 盘</a:t>
            </a:r>
            <a:r>
              <a:rPr lang="en-US" sz="1300" dirty="0">
                <a:solidFill>
                  <a:srgbClr val="4B556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对局，重点分析前 50 手的得失，找出布局阶段的薄弱环节并记录改进方案。</a:t>
            </a:r>
            <a:endParaRPr lang="en-US" sz="1300" dirty="0"/>
          </a:p>
        </p:txBody>
      </p:sp>
      <p:sp>
        <p:nvSpPr>
          <p:cNvPr id="39" name="pptanim_1_27"/>
          <p:cNvSpPr/>
          <p:nvPr/>
        </p:nvSpPr>
        <p:spPr>
          <a:xfrm>
            <a:off x="7953375" y="5572125"/>
            <a:ext cx="3390900" cy="590550"/>
          </a:xfrm>
          <a:prstGeom prst="roundRect">
            <a:avLst>
              <a:gd name="adj" fmla="val 19355"/>
            </a:avLst>
          </a:prstGeom>
          <a:solidFill>
            <a:srgbClr val="006D77">
              <a:alpha val="5000"/>
            </a:srgbClr>
          </a:solidFill>
          <a:ln w="9525">
            <a:solidFill>
              <a:srgbClr val="006D77">
                <a:alpha val="10000"/>
              </a:srgbClr>
            </a:solidFill>
            <a:prstDash val="solid"/>
          </a:ln>
        </p:spPr>
      </p:sp>
      <p:sp>
        <p:nvSpPr>
          <p:cNvPr id="40" name="pptanim_1_28"/>
          <p:cNvSpPr/>
          <p:nvPr/>
        </p:nvSpPr>
        <p:spPr>
          <a:xfrm>
            <a:off x="8191500" y="5762625"/>
            <a:ext cx="3467100" cy="23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06D7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任务要求：记录核心变化图与得失分析</a:t>
            </a:r>
            <a:endParaRPr lang="en-US" sz="13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6D77"/>
          </a:solidFill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3429000"/>
            <a:ext cx="10668000" cy="4953000"/>
          </a:xfrm>
          <a:prstGeom prst="rect">
            <a:avLst/>
          </a:prstGeom>
        </p:spPr>
      </p:pic>
      <p:sp>
        <p:nvSpPr>
          <p:cNvPr id="5" name="pptanim_0_0"/>
          <p:cNvSpPr/>
          <p:nvPr/>
        </p:nvSpPr>
        <p:spPr>
          <a:xfrm rot="2700000">
            <a:off x="5715000" y="1583531"/>
            <a:ext cx="762000" cy="762000"/>
          </a:xfrm>
          <a:prstGeom prst="rect">
            <a:avLst/>
          </a:prstGeom>
          <a:ln w="19050">
            <a:solidFill>
              <a:srgbClr val="D4AF37"/>
            </a:solidFill>
            <a:prstDash val="solid"/>
          </a:ln>
        </p:spPr>
      </p:sp>
      <p:sp>
        <p:nvSpPr>
          <p:cNvPr id="6" name="pptanim_0_1"/>
          <p:cNvSpPr/>
          <p:nvPr/>
        </p:nvSpPr>
        <p:spPr>
          <a:xfrm>
            <a:off x="5791200" y="1659731"/>
            <a:ext cx="609600" cy="609600"/>
          </a:xfrm>
          <a:prstGeom prst="rect">
            <a:avLst/>
          </a:prstGeom>
          <a:solidFill>
            <a:srgbClr val="FFFFFF"/>
          </a:solidFill>
          <a:effectLst>
            <a:outerShdw blurRad="142875" dist="95250" dir="54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7" name="pptanim_0_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4550" y="1809452"/>
            <a:ext cx="342900" cy="342900"/>
          </a:xfrm>
          <a:prstGeom prst="rect">
            <a:avLst/>
          </a:prstGeom>
        </p:spPr>
      </p:pic>
      <p:sp>
        <p:nvSpPr>
          <p:cNvPr id="8" name="pptanim_1_3"/>
          <p:cNvSpPr/>
          <p:nvPr/>
        </p:nvSpPr>
        <p:spPr>
          <a:xfrm>
            <a:off x="4210050" y="2602706"/>
            <a:ext cx="3990975" cy="7048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4500" b="1" kern="0" spc="5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感谢您的观看</a:t>
            </a:r>
            <a:endParaRPr lang="en-US" sz="4500" dirty="0"/>
          </a:p>
        </p:txBody>
      </p:sp>
      <p:sp>
        <p:nvSpPr>
          <p:cNvPr id="9" name="pptanim_2_4"/>
          <p:cNvSpPr/>
          <p:nvPr/>
        </p:nvSpPr>
        <p:spPr>
          <a:xfrm>
            <a:off x="3724424" y="3393281"/>
            <a:ext cx="5657404" cy="2667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500" b="1" kern="0" spc="800" dirty="0">
                <a:solidFill>
                  <a:srgbClr val="83C5B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THANK YOU FOR WATCHING</a:t>
            </a:r>
            <a:endParaRPr lang="en-US" sz="1500" dirty="0"/>
          </a:p>
        </p:txBody>
      </p:sp>
      <p:pic>
        <p:nvPicPr>
          <p:cNvPr id="10" name="pptanim_3_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4100" y="4098131"/>
            <a:ext cx="3619500" cy="1176338"/>
          </a:xfrm>
          <a:prstGeom prst="rect">
            <a:avLst/>
          </a:prstGeom>
        </p:spPr>
      </p:pic>
      <p:sp>
        <p:nvSpPr>
          <p:cNvPr id="11" name="pptanim_3_6"/>
          <p:cNvSpPr/>
          <p:nvPr/>
        </p:nvSpPr>
        <p:spPr>
          <a:xfrm>
            <a:off x="2638425" y="4457700"/>
            <a:ext cx="457200" cy="457200"/>
          </a:xfrm>
          <a:prstGeom prst="ellipse">
            <a:avLst/>
          </a:prstGeom>
          <a:solidFill>
            <a:srgbClr val="D4AF37">
              <a:alpha val="20000"/>
            </a:srgbClr>
          </a:solidFill>
        </p:spPr>
      </p:sp>
      <p:pic>
        <p:nvPicPr>
          <p:cNvPr id="12" name="pptanim_3_7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71775" y="4598045"/>
            <a:ext cx="190500" cy="190500"/>
          </a:xfrm>
          <a:prstGeom prst="rect">
            <a:avLst/>
          </a:prstGeom>
        </p:spPr>
      </p:pic>
      <p:sp>
        <p:nvSpPr>
          <p:cNvPr id="13" name="pptanim_3_8"/>
          <p:cNvSpPr/>
          <p:nvPr/>
        </p:nvSpPr>
        <p:spPr>
          <a:xfrm>
            <a:off x="3248025" y="4317206"/>
            <a:ext cx="1614785" cy="2667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多复盘 · 总结得失</a:t>
            </a:r>
            <a:endParaRPr lang="en-US" sz="1500" dirty="0"/>
          </a:p>
        </p:txBody>
      </p:sp>
      <p:sp>
        <p:nvSpPr>
          <p:cNvPr id="14" name="pptanim_3_9"/>
          <p:cNvSpPr/>
          <p:nvPr/>
        </p:nvSpPr>
        <p:spPr>
          <a:xfrm>
            <a:off x="3248025" y="4612481"/>
            <a:ext cx="2381250" cy="47386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300" dirty="0">
                <a:solidFill>
                  <a:srgbClr val="83C5B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对局虽终棋局未了，复盘方知得失</a:t>
            </a:r>
            <a:endParaRPr lang="en-US" sz="1300" dirty="0"/>
          </a:p>
        </p:txBody>
      </p:sp>
      <p:pic>
        <p:nvPicPr>
          <p:cNvPr id="15" name="pptanim_3_10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48400" y="4098131"/>
            <a:ext cx="3619500" cy="1176338"/>
          </a:xfrm>
          <a:prstGeom prst="rect">
            <a:avLst/>
          </a:prstGeom>
        </p:spPr>
      </p:pic>
      <p:sp>
        <p:nvSpPr>
          <p:cNvPr id="16" name="pptanim_3_11"/>
          <p:cNvSpPr/>
          <p:nvPr/>
        </p:nvSpPr>
        <p:spPr>
          <a:xfrm>
            <a:off x="6562725" y="4457700"/>
            <a:ext cx="457200" cy="457200"/>
          </a:xfrm>
          <a:prstGeom prst="ellipse">
            <a:avLst/>
          </a:prstGeom>
          <a:solidFill>
            <a:srgbClr val="D4AF37">
              <a:alpha val="20000"/>
            </a:srgbClr>
          </a:solidFill>
        </p:spPr>
      </p:sp>
      <p:pic>
        <p:nvPicPr>
          <p:cNvPr id="17" name="pptanim_3_12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96075" y="4598045"/>
            <a:ext cx="190500" cy="190500"/>
          </a:xfrm>
          <a:prstGeom prst="rect">
            <a:avLst/>
          </a:prstGeom>
        </p:spPr>
      </p:pic>
      <p:sp>
        <p:nvSpPr>
          <p:cNvPr id="18" name="pptanim_3_13"/>
          <p:cNvSpPr/>
          <p:nvPr/>
        </p:nvSpPr>
        <p:spPr>
          <a:xfrm>
            <a:off x="7172325" y="4317206"/>
            <a:ext cx="1614785" cy="2667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多思考 · 稳步提升</a:t>
            </a:r>
            <a:endParaRPr lang="en-US" sz="1500" dirty="0"/>
          </a:p>
        </p:txBody>
      </p:sp>
      <p:sp>
        <p:nvSpPr>
          <p:cNvPr id="19" name="pptanim_3_14"/>
          <p:cNvSpPr/>
          <p:nvPr/>
        </p:nvSpPr>
        <p:spPr>
          <a:xfrm>
            <a:off x="7172325" y="4612481"/>
            <a:ext cx="2381250" cy="47386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300" dirty="0">
                <a:solidFill>
                  <a:srgbClr val="83C5B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布局入门无捷径，深思方悟棋理</a:t>
            </a:r>
            <a:endParaRPr lang="en-US" sz="13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6D77"/>
          </a:solidFill>
        </p:spPr>
      </p:sp>
      <p:sp>
        <p:nvSpPr>
          <p:cNvPr id="3" name="Shape 1"/>
          <p:cNvSpPr/>
          <p:nvPr/>
        </p:nvSpPr>
        <p:spPr>
          <a:xfrm>
            <a:off x="6096000" y="0"/>
            <a:ext cx="6096000" cy="6858000"/>
          </a:xfrm>
          <a:custGeom>
            <a:avLst/>
            <a:gdLst/>
            <a:ahLst/>
            <a:cxnLst/>
            <a:rect l="l" t="t" r="r" b="b"/>
            <a:pathLst>
              <a:path w="6096000" h="6858000">
                <a:moveTo>
                  <a:pt x="121920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5A63">
              <a:alpha val="50000"/>
            </a:srgbClr>
          </a:solidFill>
        </p:spPr>
      </p:sp>
      <p:sp>
        <p:nvSpPr>
          <p:cNvPr id="4" name="Shape 2"/>
          <p:cNvSpPr/>
          <p:nvPr/>
        </p:nvSpPr>
        <p:spPr>
          <a:xfrm>
            <a:off x="8382000" y="3048000"/>
            <a:ext cx="4762500" cy="4762500"/>
          </a:xfrm>
          <a:prstGeom prst="ellipse">
            <a:avLst/>
          </a:prstGeom>
          <a:ln w="9525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858250" y="3524250"/>
            <a:ext cx="3810000" cy="3810000"/>
          </a:xfrm>
          <a:prstGeom prst="ellipse">
            <a:avLst/>
          </a:prstGeom>
          <a:ln w="9525">
            <a:solidFill>
              <a:srgbClr val="83C5BE">
                <a:alpha val="2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81000" y="762000"/>
            <a:ext cx="152400" cy="152400"/>
          </a:xfrm>
          <a:prstGeom prst="ellipse">
            <a:avLst/>
          </a:prstGeom>
          <a:solidFill>
            <a:srgbClr val="D4AF37">
              <a:alpha val="60000"/>
            </a:srgbClr>
          </a:solidFill>
        </p:spPr>
      </p:sp>
      <p:sp>
        <p:nvSpPr>
          <p:cNvPr id="7" name="Shape 5"/>
          <p:cNvSpPr/>
          <p:nvPr/>
        </p:nvSpPr>
        <p:spPr>
          <a:xfrm>
            <a:off x="6096000" y="6019800"/>
            <a:ext cx="76200" cy="76200"/>
          </a:xfrm>
          <a:prstGeom prst="ellipse">
            <a:avLst/>
          </a:prstGeom>
          <a:solidFill>
            <a:srgbClr val="FFFFFF">
              <a:alpha val="60000"/>
            </a:srgbClr>
          </a:solidFill>
        </p:spPr>
      </p:sp>
      <p:sp>
        <p:nvSpPr>
          <p:cNvPr id="8" name="pptanim_0_0"/>
          <p:cNvSpPr/>
          <p:nvPr/>
        </p:nvSpPr>
        <p:spPr>
          <a:xfrm>
            <a:off x="914400" y="1557338"/>
            <a:ext cx="2005310" cy="400050"/>
          </a:xfrm>
          <a:prstGeom prst="roundRect">
            <a:avLst>
              <a:gd name="adj" fmla="val 50000"/>
            </a:avLst>
          </a:prstGeom>
          <a:ln w="9525">
            <a:solidFill>
              <a:srgbClr val="83C5BE"/>
            </a:solidFill>
            <a:prstDash val="solid"/>
          </a:ln>
        </p:spPr>
      </p:sp>
      <p:sp>
        <p:nvSpPr>
          <p:cNvPr id="9" name="pptanim_0_1"/>
          <p:cNvSpPr/>
          <p:nvPr/>
        </p:nvSpPr>
        <p:spPr>
          <a:xfrm>
            <a:off x="1152525" y="1652588"/>
            <a:ext cx="2195810" cy="23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kern="0" spc="300" dirty="0">
                <a:solidFill>
                  <a:srgbClr val="83C5B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第一章 布局基础</a:t>
            </a:r>
            <a:endParaRPr lang="en-US" sz="1300" dirty="0"/>
          </a:p>
        </p:txBody>
      </p:sp>
      <p:sp>
        <p:nvSpPr>
          <p:cNvPr id="10" name="pptanim_1_2"/>
          <p:cNvSpPr/>
          <p:nvPr/>
        </p:nvSpPr>
        <p:spPr>
          <a:xfrm>
            <a:off x="914400" y="2185988"/>
            <a:ext cx="5791200" cy="18478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57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布局核心</a:t>
            </a:r>
            <a:endParaRPr lang="en-US" sz="5700" dirty="0"/>
          </a:p>
          <a:p>
            <a:pPr marL="0" indent="0" algn="l">
              <a:lnSpc>
                <a:spcPct val="104000"/>
              </a:lnSpc>
              <a:buNone/>
            </a:pPr>
            <a:r>
              <a:rPr lang="en-US" sz="5700" b="1" dirty="0">
                <a:solidFill>
                  <a:srgbClr val="83C5B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逻辑基础</a:t>
            </a:r>
            <a:endParaRPr lang="en-US" sz="5700" dirty="0"/>
          </a:p>
        </p:txBody>
      </p:sp>
      <p:pic>
        <p:nvPicPr>
          <p:cNvPr id="11" name="pptanim_2_3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" y="4300538"/>
            <a:ext cx="914400" cy="76200"/>
          </a:xfrm>
          <a:prstGeom prst="rect">
            <a:avLst/>
          </a:prstGeom>
        </p:spPr>
      </p:pic>
      <p:sp>
        <p:nvSpPr>
          <p:cNvPr id="12" name="pptanim_3_4"/>
          <p:cNvSpPr/>
          <p:nvPr/>
        </p:nvSpPr>
        <p:spPr>
          <a:xfrm>
            <a:off x="914400" y="4681538"/>
            <a:ext cx="5791200" cy="65722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核心目标：</a:t>
            </a:r>
            <a:r>
              <a:rPr lang="en-US" sz="1500" dirty="0">
                <a:solidFill>
                  <a:srgbClr val="E5E7E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建立清晰的思考框架，理解每一步棋背后的「为什么」；</a:t>
            </a:r>
            <a:endParaRPr lang="en-US" sz="1500" dirty="0"/>
          </a:p>
          <a:p>
            <a:pPr marL="0" indent="0" algn="l">
              <a:lnSpc>
                <a:spcPct val="135000"/>
              </a:lnSpc>
              <a:buNone/>
            </a:pPr>
            <a:r>
              <a:rPr lang="en-US" sz="1500" b="1" dirty="0">
                <a:solidFill>
                  <a:srgbClr val="83C5B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教学理念：</a:t>
            </a:r>
            <a:r>
              <a:rPr lang="en-US" sz="1500" dirty="0">
                <a:solidFill>
                  <a:srgbClr val="E5E7E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先保持学习兴趣，坚持「先完成，再完美」的成长法则。</a:t>
            </a:r>
            <a:endParaRPr lang="en-US" sz="1500" dirty="0"/>
          </a:p>
        </p:txBody>
      </p:sp>
      <p:sp>
        <p:nvSpPr>
          <p:cNvPr id="13" name="pptanim_4_5"/>
          <p:cNvSpPr/>
          <p:nvPr/>
        </p:nvSpPr>
        <p:spPr>
          <a:xfrm>
            <a:off x="7963793" y="2043113"/>
            <a:ext cx="3390007" cy="280987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8700" b="1" dirty="0">
                <a:solidFill>
                  <a:srgbClr val="FFFFFF">
                    <a:alpha val="1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sz="187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8FAFB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6D77"/>
          </a:solidFill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06000" y="1066800"/>
            <a:ext cx="2286000" cy="17145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0515600" y="3048000"/>
            <a:ext cx="914400" cy="914400"/>
          </a:xfrm>
          <a:prstGeom prst="ellipse">
            <a:avLst/>
          </a:prstGeom>
          <a:ln w="57150">
            <a:solidFill>
              <a:srgbClr val="83C5BE">
                <a:alpha val="1000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381000" y="5257800"/>
            <a:ext cx="1219200" cy="1219200"/>
          </a:xfrm>
          <a:prstGeom prst="ellipse">
            <a:avLst/>
          </a:prstGeom>
          <a:ln w="95250">
            <a:solidFill>
              <a:srgbClr val="006D77">
                <a:alpha val="500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0" y="952500"/>
            <a:ext cx="12192000" cy="0"/>
          </a:xfrm>
          <a:prstGeom prst="line">
            <a:avLst/>
          </a:prstGeom>
          <a:noFill/>
          <a:ln w="9525">
            <a:solidFill>
              <a:srgbClr val="F3F4F6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143000" y="323850"/>
            <a:ext cx="2916585" cy="4286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700" b="1" kern="0" spc="-100" dirty="0">
                <a:solidFill>
                  <a:srgbClr val="006D7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布局的底层逻辑</a:t>
            </a:r>
            <a:endParaRPr lang="en-US" sz="2700" dirty="0"/>
          </a:p>
        </p:txBody>
      </p:sp>
      <p:sp>
        <p:nvSpPr>
          <p:cNvPr id="9" name="Shape 6"/>
          <p:cNvSpPr/>
          <p:nvPr/>
        </p:nvSpPr>
        <p:spPr>
          <a:xfrm>
            <a:off x="609600" y="333375"/>
            <a:ext cx="381000" cy="381000"/>
          </a:xfrm>
          <a:prstGeom prst="roundRect">
            <a:avLst>
              <a:gd name="adj" fmla="val 20000"/>
            </a:avLst>
          </a:prstGeom>
          <a:solidFill>
            <a:srgbClr val="006D77"/>
          </a:solidFill>
          <a:effectLst>
            <a:outerShdw blurRad="19050" dist="9525" dir="5400000" algn="bl" rotWithShape="0">
              <a:srgbClr val="000000">
                <a:alpha val="5000"/>
              </a:srgbClr>
            </a:outerShdw>
          </a:effectLst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432048"/>
            <a:ext cx="190500" cy="190500"/>
          </a:xfrm>
          <a:prstGeom prst="rect">
            <a:avLst/>
          </a:prstGeom>
        </p:spPr>
      </p:pic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3">
            <a:alphaModFix amt="40000"/>
          </a:blip>
          <a:stretch>
            <a:fillRect/>
          </a:stretch>
        </p:blipFill>
        <p:spPr>
          <a:xfrm>
            <a:off x="457200" y="1104900"/>
            <a:ext cx="762000" cy="1714500"/>
          </a:xfrm>
          <a:prstGeom prst="rect">
            <a:avLst/>
          </a:prstGeom>
        </p:spPr>
      </p:pic>
      <p:sp>
        <p:nvSpPr>
          <p:cNvPr id="12" name="Shape 7"/>
          <p:cNvSpPr/>
          <p:nvPr/>
        </p:nvSpPr>
        <p:spPr>
          <a:xfrm>
            <a:off x="5928271" y="1333500"/>
            <a:ext cx="6034980" cy="1452563"/>
          </a:xfrm>
          <a:prstGeom prst="roundRect">
            <a:avLst>
              <a:gd name="adj" fmla="val 10492"/>
            </a:avLst>
          </a:prstGeom>
          <a:solidFill>
            <a:srgbClr val="FFFFFF">
              <a:alpha val="90000"/>
            </a:srgbClr>
          </a:solidFill>
          <a:ln w="9525">
            <a:solidFill>
              <a:srgbClr val="F3F4F6"/>
            </a:solidFill>
            <a:prstDash val="solid"/>
          </a:ln>
          <a:effectLst>
            <a:outerShdw blurRad="19050" dist="9525" dir="5400000" algn="bl" rotWithShape="0">
              <a:srgbClr val="000000">
                <a:alpha val="5000"/>
              </a:srgbClr>
            </a:outerShdw>
          </a:effectLst>
        </p:spPr>
      </p:sp>
      <p:sp>
        <p:nvSpPr>
          <p:cNvPr id="13" name="Text 8"/>
          <p:cNvSpPr/>
          <p:nvPr/>
        </p:nvSpPr>
        <p:spPr>
          <a:xfrm>
            <a:off x="6585496" y="1590675"/>
            <a:ext cx="3048000" cy="304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29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布局类比逻辑：以地基定乾坤</a:t>
            </a:r>
            <a:endParaRPr lang="en-US" sz="1800" dirty="0"/>
          </a:p>
        </p:txBody>
      </p:sp>
      <p:sp>
        <p:nvSpPr>
          <p:cNvPr id="14" name="Shape 9"/>
          <p:cNvSpPr/>
          <p:nvPr/>
        </p:nvSpPr>
        <p:spPr>
          <a:xfrm>
            <a:off x="6166396" y="1571625"/>
            <a:ext cx="304800" cy="304800"/>
          </a:xfrm>
          <a:prstGeom prst="ellipse">
            <a:avLst/>
          </a:prstGeom>
          <a:solidFill>
            <a:srgbClr val="006D77">
              <a:alpha val="10000"/>
            </a:srgbClr>
          </a:solidFill>
        </p:spPr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2355" y="1627584"/>
            <a:ext cx="192881" cy="192881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6166396" y="1990725"/>
            <a:ext cx="5634933" cy="59531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300" dirty="0">
                <a:solidFill>
                  <a:srgbClr val="4B556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下棋如同盖房子，</a:t>
            </a:r>
            <a:r>
              <a:rPr lang="en-US" sz="1300" b="1" dirty="0">
                <a:solidFill>
                  <a:srgbClr val="006D7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布局就是打地基</a:t>
            </a:r>
            <a:r>
              <a:rPr lang="en-US" sz="1300" dirty="0">
                <a:solidFill>
                  <a:srgbClr val="4B556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。地基不牢固，后续再努力也容易坍塌；布局若占优势，则中盘好下，收官轻松。</a:t>
            </a:r>
            <a:endParaRPr lang="en-US" sz="1300" dirty="0"/>
          </a:p>
        </p:txBody>
      </p:sp>
      <p:sp>
        <p:nvSpPr>
          <p:cNvPr id="17" name="Text 11"/>
          <p:cNvSpPr/>
          <p:nvPr/>
        </p:nvSpPr>
        <p:spPr>
          <a:xfrm>
            <a:off x="6347371" y="3362325"/>
            <a:ext cx="1447800" cy="304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29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布局核心规则</a:t>
            </a:r>
            <a:endParaRPr lang="en-US" sz="1800" dirty="0"/>
          </a:p>
        </p:txBody>
      </p:sp>
      <p:sp>
        <p:nvSpPr>
          <p:cNvPr id="18" name="Shape 12"/>
          <p:cNvSpPr/>
          <p:nvPr/>
        </p:nvSpPr>
        <p:spPr>
          <a:xfrm>
            <a:off x="5928271" y="3343275"/>
            <a:ext cx="304800" cy="304800"/>
          </a:xfrm>
          <a:prstGeom prst="ellipse">
            <a:avLst/>
          </a:prstGeom>
          <a:solidFill>
            <a:srgbClr val="006D77">
              <a:alpha val="10000"/>
            </a:srgbClr>
          </a:solidFill>
        </p:spPr>
      </p:sp>
      <p:pic>
        <p:nvPicPr>
          <p:cNvPr id="19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94946" y="3411587"/>
            <a:ext cx="171450" cy="171450"/>
          </a:xfrm>
          <a:prstGeom prst="rect">
            <a:avLst/>
          </a:prstGeom>
        </p:spPr>
      </p:pic>
      <p:sp>
        <p:nvSpPr>
          <p:cNvPr id="20" name="Shape 13"/>
          <p:cNvSpPr/>
          <p:nvPr/>
        </p:nvSpPr>
        <p:spPr>
          <a:xfrm>
            <a:off x="5928271" y="3800475"/>
            <a:ext cx="6034980" cy="1262063"/>
          </a:xfrm>
          <a:prstGeom prst="roundRect">
            <a:avLst>
              <a:gd name="adj" fmla="val 12075"/>
            </a:avLst>
          </a:prstGeom>
          <a:solidFill>
            <a:srgbClr val="FFFFFF">
              <a:alpha val="90000"/>
            </a:srgbClr>
          </a:solidFill>
          <a:ln w="9525">
            <a:solidFill>
              <a:srgbClr val="F3F4F6"/>
            </a:solidFill>
            <a:prstDash val="solid"/>
          </a:ln>
          <a:effectLst>
            <a:outerShdw blurRad="19050" dist="9525" dir="5400000" algn="bl" rotWithShape="0">
              <a:srgbClr val="000000">
                <a:alpha val="5000"/>
              </a:srgbClr>
            </a:outerShdw>
          </a:effectLst>
        </p:spPr>
      </p:sp>
      <p:sp>
        <p:nvSpPr>
          <p:cNvPr id="21" name="Shape 14"/>
          <p:cNvSpPr/>
          <p:nvPr/>
        </p:nvSpPr>
        <p:spPr>
          <a:xfrm>
            <a:off x="6128296" y="4000500"/>
            <a:ext cx="457200" cy="457200"/>
          </a:xfrm>
          <a:prstGeom prst="roundRect">
            <a:avLst>
              <a:gd name="adj" fmla="val 25000"/>
            </a:avLst>
          </a:prstGeom>
          <a:solidFill>
            <a:srgbClr val="006D77">
              <a:alpha val="10000"/>
            </a:srgbClr>
          </a:solidFill>
        </p:spPr>
      </p:sp>
      <p:sp>
        <p:nvSpPr>
          <p:cNvPr id="22" name="Text 15"/>
          <p:cNvSpPr/>
          <p:nvPr/>
        </p:nvSpPr>
        <p:spPr>
          <a:xfrm>
            <a:off x="6224290" y="4114800"/>
            <a:ext cx="341412" cy="2667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6D7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sz="1500" dirty="0"/>
          </a:p>
        </p:txBody>
      </p:sp>
      <p:sp>
        <p:nvSpPr>
          <p:cNvPr id="23" name="Text 16"/>
          <p:cNvSpPr/>
          <p:nvPr/>
        </p:nvSpPr>
        <p:spPr>
          <a:xfrm>
            <a:off x="6737896" y="4019550"/>
            <a:ext cx="1790700" cy="2667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9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核心要素：价值判断</a:t>
            </a:r>
            <a:endParaRPr lang="en-US" sz="1500" dirty="0"/>
          </a:p>
        </p:txBody>
      </p:sp>
      <p:sp>
        <p:nvSpPr>
          <p:cNvPr id="24" name="Text 17"/>
          <p:cNvSpPr/>
          <p:nvPr/>
        </p:nvSpPr>
        <p:spPr>
          <a:xfrm>
            <a:off x="6737896" y="4305300"/>
            <a:ext cx="5101533" cy="59531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300" dirty="0">
                <a:solidFill>
                  <a:srgbClr val="4B556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行棋的选择取决于对局面的价值估量，其核心要素可拆解为：</a:t>
            </a:r>
            <a:r>
              <a:rPr lang="en-US" sz="1300" b="1" dirty="0">
                <a:solidFill>
                  <a:srgbClr val="1F29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方向</a:t>
            </a:r>
            <a:r>
              <a:rPr lang="en-US" sz="1300" dirty="0">
                <a:solidFill>
                  <a:srgbClr val="4B556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（大局观）、</a:t>
            </a:r>
            <a:r>
              <a:rPr lang="en-US" sz="1300" b="1" dirty="0">
                <a:solidFill>
                  <a:srgbClr val="1F29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分寸</a:t>
            </a:r>
            <a:r>
              <a:rPr lang="en-US" sz="1300" dirty="0">
                <a:solidFill>
                  <a:srgbClr val="4B556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（攻守度）与</a:t>
            </a:r>
            <a:r>
              <a:rPr lang="en-US" sz="1300" b="1" dirty="0">
                <a:solidFill>
                  <a:srgbClr val="1F29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次序</a:t>
            </a:r>
            <a:r>
              <a:rPr lang="en-US" sz="1300" dirty="0">
                <a:solidFill>
                  <a:srgbClr val="4B556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（先后手）。</a:t>
            </a:r>
            <a:endParaRPr lang="en-US" sz="1300" dirty="0"/>
          </a:p>
        </p:txBody>
      </p:sp>
      <p:sp>
        <p:nvSpPr>
          <p:cNvPr id="25" name="Shape 18"/>
          <p:cNvSpPr/>
          <p:nvPr/>
        </p:nvSpPr>
        <p:spPr>
          <a:xfrm>
            <a:off x="5928271" y="5214938"/>
            <a:ext cx="6034980" cy="1262063"/>
          </a:xfrm>
          <a:prstGeom prst="roundRect">
            <a:avLst>
              <a:gd name="adj" fmla="val 12075"/>
            </a:avLst>
          </a:prstGeom>
          <a:solidFill>
            <a:srgbClr val="FFFFFF">
              <a:alpha val="90000"/>
            </a:srgbClr>
          </a:solidFill>
          <a:ln w="9525">
            <a:solidFill>
              <a:srgbClr val="F3F4F6"/>
            </a:solidFill>
            <a:prstDash val="solid"/>
          </a:ln>
          <a:effectLst>
            <a:outerShdw blurRad="19050" dist="9525" dir="5400000" algn="bl" rotWithShape="0">
              <a:srgbClr val="000000">
                <a:alpha val="5000"/>
              </a:srgbClr>
            </a:outerShdw>
          </a:effectLst>
        </p:spPr>
      </p:sp>
      <p:sp>
        <p:nvSpPr>
          <p:cNvPr id="26" name="Shape 19"/>
          <p:cNvSpPr/>
          <p:nvPr/>
        </p:nvSpPr>
        <p:spPr>
          <a:xfrm>
            <a:off x="6128296" y="5414963"/>
            <a:ext cx="457200" cy="457200"/>
          </a:xfrm>
          <a:prstGeom prst="roundRect">
            <a:avLst>
              <a:gd name="adj" fmla="val 25000"/>
            </a:avLst>
          </a:prstGeom>
          <a:solidFill>
            <a:srgbClr val="83C5BE">
              <a:alpha val="20000"/>
            </a:srgbClr>
          </a:solidFill>
        </p:spPr>
      </p:sp>
      <p:sp>
        <p:nvSpPr>
          <p:cNvPr id="27" name="Text 20"/>
          <p:cNvSpPr/>
          <p:nvPr/>
        </p:nvSpPr>
        <p:spPr>
          <a:xfrm>
            <a:off x="6224290" y="5529263"/>
            <a:ext cx="341412" cy="2667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6D7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sz="1500" dirty="0"/>
          </a:p>
        </p:txBody>
      </p:sp>
      <p:sp>
        <p:nvSpPr>
          <p:cNvPr id="28" name="Text 21"/>
          <p:cNvSpPr/>
          <p:nvPr/>
        </p:nvSpPr>
        <p:spPr>
          <a:xfrm>
            <a:off x="6737896" y="5434013"/>
            <a:ext cx="1790700" cy="2667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9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基本基调：行棋次序</a:t>
            </a:r>
            <a:endParaRPr lang="en-US" sz="1500" dirty="0"/>
          </a:p>
        </p:txBody>
      </p:sp>
      <p:sp>
        <p:nvSpPr>
          <p:cNvPr id="29" name="Text 22"/>
          <p:cNvSpPr/>
          <p:nvPr/>
        </p:nvSpPr>
        <p:spPr>
          <a:xfrm>
            <a:off x="6737896" y="5719763"/>
            <a:ext cx="5101533" cy="59531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300" dirty="0">
                <a:solidFill>
                  <a:srgbClr val="4B556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在纷繁复杂的局面中，始终遵循</a:t>
            </a:r>
            <a:r>
              <a:rPr lang="en-US" sz="1300" b="1" dirty="0">
                <a:solidFill>
                  <a:srgbClr val="1F29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“先急所，后大场”</a:t>
            </a:r>
            <a:r>
              <a:rPr lang="en-US" sz="1300" dirty="0">
                <a:solidFill>
                  <a:srgbClr val="4B556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的缓急原则，以及</a:t>
            </a:r>
            <a:r>
              <a:rPr lang="en-US" sz="1300" b="1" dirty="0">
                <a:solidFill>
                  <a:srgbClr val="1F29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“先安定，再发展”</a:t>
            </a:r>
            <a:r>
              <a:rPr lang="en-US" sz="1300" dirty="0">
                <a:solidFill>
                  <a:srgbClr val="4B556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的攻防节奏。</a:t>
            </a:r>
            <a:endParaRPr lang="en-US" sz="1300" dirty="0"/>
          </a:p>
        </p:txBody>
      </p:sp>
      <p:sp>
        <p:nvSpPr>
          <p:cNvPr id="30" name="Shape 23"/>
          <p:cNvSpPr/>
          <p:nvPr/>
        </p:nvSpPr>
        <p:spPr>
          <a:xfrm>
            <a:off x="609600" y="1333500"/>
            <a:ext cx="4937671" cy="2724150"/>
          </a:xfrm>
          <a:prstGeom prst="roundRect">
            <a:avLst>
              <a:gd name="adj" fmla="val 5594"/>
            </a:avLst>
          </a:prstGeom>
          <a:solidFill>
            <a:srgbClr val="FFFFFF"/>
          </a:solidFill>
          <a:ln w="9525">
            <a:solidFill>
              <a:srgbClr val="F3F4F6"/>
            </a:solidFill>
            <a:prstDash val="solid"/>
          </a:ln>
          <a:effectLst>
            <a:outerShdw blurRad="19050" dist="9525" dir="5400000" algn="bl" rotWithShape="0">
              <a:srgbClr val="000000">
                <a:alpha val="5000"/>
              </a:srgbClr>
            </a:outerShdw>
          </a:effectLst>
        </p:spPr>
      </p:sp>
      <p:pic>
        <p:nvPicPr>
          <p:cNvPr id="31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3425" y="1457325"/>
            <a:ext cx="4286250" cy="2476500"/>
          </a:xfrm>
          <a:prstGeom prst="rect">
            <a:avLst/>
          </a:prstGeom>
        </p:spPr>
      </p:pic>
      <p:sp>
        <p:nvSpPr>
          <p:cNvPr id="32" name="Shape 24"/>
          <p:cNvSpPr/>
          <p:nvPr/>
        </p:nvSpPr>
        <p:spPr>
          <a:xfrm>
            <a:off x="609600" y="4822031"/>
            <a:ext cx="4937671" cy="1654969"/>
          </a:xfrm>
          <a:prstGeom prst="roundRect">
            <a:avLst>
              <a:gd name="adj" fmla="val 9209"/>
            </a:avLst>
          </a:prstGeom>
          <a:solidFill>
            <a:srgbClr val="F0FDFA"/>
          </a:solidFill>
          <a:ln w="9525">
            <a:solidFill>
              <a:srgbClr val="83C5BE">
                <a:alpha val="30000"/>
              </a:srgbClr>
            </a:solidFill>
            <a:prstDash val="solid"/>
          </a:ln>
        </p:spPr>
      </p:sp>
      <p:sp>
        <p:nvSpPr>
          <p:cNvPr id="33" name="Text 25"/>
          <p:cNvSpPr/>
          <p:nvPr/>
        </p:nvSpPr>
        <p:spPr>
          <a:xfrm>
            <a:off x="1114425" y="5079206"/>
            <a:ext cx="1790700" cy="2667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6D7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建筑与棋局的共通点</a:t>
            </a:r>
            <a:endParaRPr lang="en-US" sz="1500" dirty="0"/>
          </a:p>
        </p:txBody>
      </p:sp>
      <p:pic>
        <p:nvPicPr>
          <p:cNvPr id="34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7725" y="5101679"/>
            <a:ext cx="190500" cy="190500"/>
          </a:xfrm>
          <a:prstGeom prst="rect">
            <a:avLst/>
          </a:prstGeom>
        </p:spPr>
      </p:pic>
      <p:sp>
        <p:nvSpPr>
          <p:cNvPr id="35" name="Text 26"/>
          <p:cNvSpPr/>
          <p:nvPr/>
        </p:nvSpPr>
        <p:spPr>
          <a:xfrm>
            <a:off x="847725" y="5441156"/>
            <a:ext cx="4461424" cy="79533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300" dirty="0">
                <a:solidFill>
                  <a:srgbClr val="4B556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无论是万丈高楼还是千古棋局，最初的“地基”决定了未来的上限。合理的空间规划与结构设计，是后续一切发展的前提。</a:t>
            </a:r>
            <a:endParaRPr lang="en-US" sz="1300" dirty="0"/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8FAFB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6D77"/>
          </a:solidFill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06000" y="1066800"/>
            <a:ext cx="2286000" cy="17145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0515600" y="3048000"/>
            <a:ext cx="914400" cy="914400"/>
          </a:xfrm>
          <a:prstGeom prst="ellipse">
            <a:avLst/>
          </a:prstGeom>
          <a:ln w="57150">
            <a:solidFill>
              <a:srgbClr val="83C5BE">
                <a:alpha val="1000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381000" y="5257800"/>
            <a:ext cx="1219200" cy="1219200"/>
          </a:xfrm>
          <a:prstGeom prst="ellipse">
            <a:avLst/>
          </a:prstGeom>
          <a:ln w="95250">
            <a:solidFill>
              <a:srgbClr val="006D77">
                <a:alpha val="500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0" y="952500"/>
            <a:ext cx="12192000" cy="0"/>
          </a:xfrm>
          <a:prstGeom prst="line">
            <a:avLst/>
          </a:prstGeom>
          <a:noFill/>
          <a:ln w="9525">
            <a:solidFill>
              <a:srgbClr val="F3F4F6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143000" y="323850"/>
            <a:ext cx="3575745" cy="4286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700" b="1" kern="0" spc="-100" dirty="0">
                <a:solidFill>
                  <a:srgbClr val="006D7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布局局面的四类划分</a:t>
            </a:r>
            <a:endParaRPr lang="en-US" sz="2700" dirty="0"/>
          </a:p>
        </p:txBody>
      </p:sp>
      <p:sp>
        <p:nvSpPr>
          <p:cNvPr id="9" name="Shape 6"/>
          <p:cNvSpPr/>
          <p:nvPr/>
        </p:nvSpPr>
        <p:spPr>
          <a:xfrm>
            <a:off x="609600" y="333375"/>
            <a:ext cx="381000" cy="381000"/>
          </a:xfrm>
          <a:prstGeom prst="roundRect">
            <a:avLst>
              <a:gd name="adj" fmla="val 20000"/>
            </a:avLst>
          </a:prstGeom>
          <a:solidFill>
            <a:srgbClr val="006D77"/>
          </a:solidFill>
          <a:effectLst>
            <a:outerShdw blurRad="19050" dist="9525" dir="5400000" algn="bl" rotWithShape="0">
              <a:srgbClr val="000000">
                <a:alpha val="5000"/>
              </a:srgbClr>
            </a:outerShdw>
          </a:effectLst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432048"/>
            <a:ext cx="190500" cy="190500"/>
          </a:xfrm>
          <a:prstGeom prst="rect">
            <a:avLst/>
          </a:prstGeom>
        </p:spPr>
      </p:pic>
      <p:sp>
        <p:nvSpPr>
          <p:cNvPr id="11" name="pptanim_0_0"/>
          <p:cNvSpPr/>
          <p:nvPr/>
        </p:nvSpPr>
        <p:spPr>
          <a:xfrm>
            <a:off x="609600" y="1181100"/>
            <a:ext cx="2571750" cy="2952750"/>
          </a:xfrm>
          <a:prstGeom prst="roundRect">
            <a:avLst>
              <a:gd name="adj" fmla="val 5926"/>
            </a:avLst>
          </a:prstGeom>
          <a:solidFill>
            <a:srgbClr val="FFFFFF">
              <a:alpha val="90000"/>
            </a:srgbClr>
          </a:solidFill>
          <a:ln w="9525">
            <a:solidFill>
              <a:srgbClr val="F3F4F6"/>
            </a:solidFill>
            <a:prstDash val="solid"/>
          </a:ln>
          <a:effectLst>
            <a:outerShdw blurRad="19050" dist="9525" dir="5400000" algn="bl" rotWithShape="0">
              <a:srgbClr val="000000">
                <a:alpha val="5000"/>
              </a:srgbClr>
            </a:outerShdw>
          </a:effectLst>
        </p:spPr>
      </p:sp>
      <p:sp>
        <p:nvSpPr>
          <p:cNvPr id="12" name="pptanim_0_1"/>
          <p:cNvSpPr/>
          <p:nvPr/>
        </p:nvSpPr>
        <p:spPr>
          <a:xfrm>
            <a:off x="847725" y="1419225"/>
            <a:ext cx="381000" cy="381000"/>
          </a:xfrm>
          <a:prstGeom prst="ellipse">
            <a:avLst/>
          </a:prstGeom>
          <a:solidFill>
            <a:srgbClr val="006D77">
              <a:alpha val="10000"/>
            </a:srgbClr>
          </a:solidFill>
        </p:spPr>
      </p:sp>
      <p:pic>
        <p:nvPicPr>
          <p:cNvPr id="13" name="pptanim_0_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975" y="1517898"/>
            <a:ext cx="190500" cy="190500"/>
          </a:xfrm>
          <a:prstGeom prst="rect">
            <a:avLst/>
          </a:prstGeom>
        </p:spPr>
      </p:pic>
      <p:sp>
        <p:nvSpPr>
          <p:cNvPr id="14" name="pptanim_0_3"/>
          <p:cNvSpPr/>
          <p:nvPr/>
        </p:nvSpPr>
        <p:spPr>
          <a:xfrm>
            <a:off x="1343025" y="1495425"/>
            <a:ext cx="1219200" cy="2667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9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双方交错接触</a:t>
            </a:r>
            <a:endParaRPr lang="en-US" sz="1500" dirty="0"/>
          </a:p>
        </p:txBody>
      </p:sp>
      <p:sp>
        <p:nvSpPr>
          <p:cNvPr id="15" name="pptanim_0_4"/>
          <p:cNvSpPr/>
          <p:nvPr/>
        </p:nvSpPr>
        <p:spPr>
          <a:xfrm>
            <a:off x="847725" y="1952625"/>
            <a:ext cx="1257300" cy="342900"/>
          </a:xfrm>
          <a:prstGeom prst="roundRect">
            <a:avLst>
              <a:gd name="adj" fmla="val 50000"/>
            </a:avLst>
          </a:prstGeom>
          <a:solidFill>
            <a:srgbClr val="006D77">
              <a:alpha val="10000"/>
            </a:srgbClr>
          </a:solidFill>
        </p:spPr>
      </p:sp>
      <p:sp>
        <p:nvSpPr>
          <p:cNvPr id="16" name="pptanim_0_5"/>
          <p:cNvSpPr/>
          <p:nvPr/>
        </p:nvSpPr>
        <p:spPr>
          <a:xfrm>
            <a:off x="962025" y="2019300"/>
            <a:ext cx="1333500" cy="23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06D7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优先级：最高</a:t>
            </a:r>
            <a:endParaRPr lang="en-US" sz="1300" dirty="0"/>
          </a:p>
        </p:txBody>
      </p:sp>
      <p:sp>
        <p:nvSpPr>
          <p:cNvPr id="17" name="pptanim_0_6"/>
          <p:cNvSpPr/>
          <p:nvPr/>
        </p:nvSpPr>
        <p:spPr>
          <a:xfrm>
            <a:off x="847725" y="3098006"/>
            <a:ext cx="2095500" cy="79533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300" dirty="0">
                <a:solidFill>
                  <a:srgbClr val="4B556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优先判断安定性、棋形完整性与外势厚度，极易出现急所要点。</a:t>
            </a:r>
            <a:endParaRPr lang="en-US" sz="1300" dirty="0"/>
          </a:p>
        </p:txBody>
      </p:sp>
      <p:sp>
        <p:nvSpPr>
          <p:cNvPr id="18" name="pptanim_1_7"/>
          <p:cNvSpPr/>
          <p:nvPr/>
        </p:nvSpPr>
        <p:spPr>
          <a:xfrm>
            <a:off x="3409950" y="1181100"/>
            <a:ext cx="2571750" cy="2952750"/>
          </a:xfrm>
          <a:prstGeom prst="roundRect">
            <a:avLst>
              <a:gd name="adj" fmla="val 5926"/>
            </a:avLst>
          </a:prstGeom>
          <a:solidFill>
            <a:srgbClr val="FFFFFF">
              <a:alpha val="90000"/>
            </a:srgbClr>
          </a:solidFill>
          <a:ln w="9525">
            <a:solidFill>
              <a:srgbClr val="F3F4F6"/>
            </a:solidFill>
            <a:prstDash val="solid"/>
          </a:ln>
          <a:effectLst>
            <a:outerShdw blurRad="19050" dist="9525" dir="5400000" algn="bl" rotWithShape="0">
              <a:srgbClr val="000000">
                <a:alpha val="5000"/>
              </a:srgbClr>
            </a:outerShdw>
          </a:effectLst>
        </p:spPr>
      </p:sp>
      <p:sp>
        <p:nvSpPr>
          <p:cNvPr id="19" name="pptanim_1_8"/>
          <p:cNvSpPr/>
          <p:nvPr/>
        </p:nvSpPr>
        <p:spPr>
          <a:xfrm>
            <a:off x="3648075" y="1419225"/>
            <a:ext cx="381000" cy="381000"/>
          </a:xfrm>
          <a:prstGeom prst="ellipse">
            <a:avLst/>
          </a:prstGeom>
          <a:solidFill>
            <a:srgbClr val="83C5BE">
              <a:alpha val="20000"/>
            </a:srgbClr>
          </a:solidFill>
        </p:spPr>
      </p:sp>
      <p:pic>
        <p:nvPicPr>
          <p:cNvPr id="20" name="pptanim_1_9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3325" y="1517898"/>
            <a:ext cx="190500" cy="190500"/>
          </a:xfrm>
          <a:prstGeom prst="rect">
            <a:avLst/>
          </a:prstGeom>
        </p:spPr>
      </p:pic>
      <p:sp>
        <p:nvSpPr>
          <p:cNvPr id="21" name="pptanim_1_10"/>
          <p:cNvSpPr/>
          <p:nvPr/>
        </p:nvSpPr>
        <p:spPr>
          <a:xfrm>
            <a:off x="4143375" y="1495425"/>
            <a:ext cx="1409700" cy="2667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9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局部有子未接触</a:t>
            </a:r>
            <a:endParaRPr lang="en-US" sz="1500" dirty="0"/>
          </a:p>
        </p:txBody>
      </p:sp>
      <p:sp>
        <p:nvSpPr>
          <p:cNvPr id="22" name="pptanim_1_11"/>
          <p:cNvSpPr/>
          <p:nvPr/>
        </p:nvSpPr>
        <p:spPr>
          <a:xfrm>
            <a:off x="3648075" y="1952625"/>
            <a:ext cx="1085850" cy="342900"/>
          </a:xfrm>
          <a:prstGeom prst="roundRect">
            <a:avLst>
              <a:gd name="adj" fmla="val 50000"/>
            </a:avLst>
          </a:prstGeom>
          <a:solidFill>
            <a:srgbClr val="83C5BE">
              <a:alpha val="20000"/>
            </a:srgbClr>
          </a:solidFill>
        </p:spPr>
      </p:sp>
      <p:sp>
        <p:nvSpPr>
          <p:cNvPr id="23" name="pptanim_1_12"/>
          <p:cNvSpPr/>
          <p:nvPr/>
        </p:nvSpPr>
        <p:spPr>
          <a:xfrm>
            <a:off x="3762375" y="2019300"/>
            <a:ext cx="1162050" cy="23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06D7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优先级：高</a:t>
            </a:r>
            <a:endParaRPr lang="en-US" sz="1300" dirty="0"/>
          </a:p>
        </p:txBody>
      </p:sp>
      <p:sp>
        <p:nvSpPr>
          <p:cNvPr id="24" name="pptanim_1_13"/>
          <p:cNvSpPr/>
          <p:nvPr/>
        </p:nvSpPr>
        <p:spPr>
          <a:xfrm>
            <a:off x="3648075" y="3098006"/>
            <a:ext cx="2095500" cy="79533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300" dirty="0">
                <a:solidFill>
                  <a:srgbClr val="4B556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准确判断双方棋子的强弱状态，积极寻找强弱变化的临界点。</a:t>
            </a:r>
            <a:endParaRPr lang="en-US" sz="1300" dirty="0"/>
          </a:p>
        </p:txBody>
      </p:sp>
      <p:sp>
        <p:nvSpPr>
          <p:cNvPr id="25" name="pptanim_2_14"/>
          <p:cNvSpPr/>
          <p:nvPr/>
        </p:nvSpPr>
        <p:spPr>
          <a:xfrm>
            <a:off x="6210300" y="1181100"/>
            <a:ext cx="2571750" cy="2952750"/>
          </a:xfrm>
          <a:prstGeom prst="roundRect">
            <a:avLst>
              <a:gd name="adj" fmla="val 5926"/>
            </a:avLst>
          </a:prstGeom>
          <a:solidFill>
            <a:srgbClr val="FFFFFF">
              <a:alpha val="90000"/>
            </a:srgbClr>
          </a:solidFill>
          <a:ln w="9525">
            <a:solidFill>
              <a:srgbClr val="F3F4F6"/>
            </a:solidFill>
            <a:prstDash val="solid"/>
          </a:ln>
          <a:effectLst>
            <a:outerShdw blurRad="19050" dist="9525" dir="5400000" algn="bl" rotWithShape="0">
              <a:srgbClr val="000000">
                <a:alpha val="5000"/>
              </a:srgbClr>
            </a:outerShdw>
          </a:effectLst>
        </p:spPr>
      </p:sp>
      <p:sp>
        <p:nvSpPr>
          <p:cNvPr id="26" name="pptanim_2_15"/>
          <p:cNvSpPr/>
          <p:nvPr/>
        </p:nvSpPr>
        <p:spPr>
          <a:xfrm>
            <a:off x="6448425" y="1419225"/>
            <a:ext cx="381000" cy="381000"/>
          </a:xfrm>
          <a:prstGeom prst="ellipse">
            <a:avLst/>
          </a:prstGeom>
          <a:solidFill>
            <a:srgbClr val="D4AF37">
              <a:alpha val="10000"/>
            </a:srgbClr>
          </a:solidFill>
        </p:spPr>
      </p:sp>
      <p:pic>
        <p:nvPicPr>
          <p:cNvPr id="27" name="pptanim_2_16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3675" y="1517898"/>
            <a:ext cx="190500" cy="190500"/>
          </a:xfrm>
          <a:prstGeom prst="rect">
            <a:avLst/>
          </a:prstGeom>
        </p:spPr>
      </p:pic>
      <p:sp>
        <p:nvSpPr>
          <p:cNvPr id="28" name="pptanim_2_17"/>
          <p:cNvSpPr/>
          <p:nvPr/>
        </p:nvSpPr>
        <p:spPr>
          <a:xfrm>
            <a:off x="6943725" y="1495425"/>
            <a:ext cx="1219200" cy="2667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9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单方独自占领</a:t>
            </a:r>
            <a:endParaRPr lang="en-US" sz="1500" dirty="0"/>
          </a:p>
        </p:txBody>
      </p:sp>
      <p:sp>
        <p:nvSpPr>
          <p:cNvPr id="29" name="pptanim_2_18"/>
          <p:cNvSpPr/>
          <p:nvPr/>
        </p:nvSpPr>
        <p:spPr>
          <a:xfrm>
            <a:off x="6448425" y="1952625"/>
            <a:ext cx="1085850" cy="342900"/>
          </a:xfrm>
          <a:prstGeom prst="roundRect">
            <a:avLst>
              <a:gd name="adj" fmla="val 50000"/>
            </a:avLst>
          </a:prstGeom>
          <a:solidFill>
            <a:srgbClr val="D4AF37">
              <a:alpha val="10000"/>
            </a:srgbClr>
          </a:solidFill>
        </p:spPr>
      </p:sp>
      <p:sp>
        <p:nvSpPr>
          <p:cNvPr id="30" name="pptanim_2_19"/>
          <p:cNvSpPr/>
          <p:nvPr/>
        </p:nvSpPr>
        <p:spPr>
          <a:xfrm>
            <a:off x="6562725" y="2019300"/>
            <a:ext cx="1162050" cy="23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D4AF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优先级：中</a:t>
            </a:r>
            <a:endParaRPr lang="en-US" sz="1300" dirty="0"/>
          </a:p>
        </p:txBody>
      </p:sp>
      <p:sp>
        <p:nvSpPr>
          <p:cNvPr id="31" name="pptanim_2_20"/>
          <p:cNvSpPr/>
          <p:nvPr/>
        </p:nvSpPr>
        <p:spPr>
          <a:xfrm>
            <a:off x="6448425" y="3098006"/>
            <a:ext cx="2095500" cy="79533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300" dirty="0">
                <a:solidFill>
                  <a:srgbClr val="4B556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棋子越多越安定则价值越低；棋子越多越不安定则价值越高。</a:t>
            </a:r>
            <a:endParaRPr lang="en-US" sz="1300" dirty="0"/>
          </a:p>
        </p:txBody>
      </p:sp>
      <p:sp>
        <p:nvSpPr>
          <p:cNvPr id="32" name="pptanim_3_21"/>
          <p:cNvSpPr/>
          <p:nvPr/>
        </p:nvSpPr>
        <p:spPr>
          <a:xfrm>
            <a:off x="9010650" y="1181100"/>
            <a:ext cx="2571750" cy="2952750"/>
          </a:xfrm>
          <a:prstGeom prst="roundRect">
            <a:avLst>
              <a:gd name="adj" fmla="val 5926"/>
            </a:avLst>
          </a:prstGeom>
          <a:solidFill>
            <a:srgbClr val="FFFFFF">
              <a:alpha val="90000"/>
            </a:srgbClr>
          </a:solidFill>
          <a:ln w="9525">
            <a:solidFill>
              <a:srgbClr val="F3F4F6"/>
            </a:solidFill>
            <a:prstDash val="solid"/>
          </a:ln>
          <a:effectLst>
            <a:outerShdw blurRad="19050" dist="9525" dir="5400000" algn="bl" rotWithShape="0">
              <a:srgbClr val="000000">
                <a:alpha val="5000"/>
              </a:srgbClr>
            </a:outerShdw>
          </a:effectLst>
        </p:spPr>
      </p:sp>
      <p:sp>
        <p:nvSpPr>
          <p:cNvPr id="33" name="pptanim_3_22"/>
          <p:cNvSpPr/>
          <p:nvPr/>
        </p:nvSpPr>
        <p:spPr>
          <a:xfrm>
            <a:off x="9248775" y="1419225"/>
            <a:ext cx="381000" cy="381000"/>
          </a:xfrm>
          <a:prstGeom prst="ellipse">
            <a:avLst/>
          </a:prstGeom>
          <a:solidFill>
            <a:srgbClr val="E29578">
              <a:alpha val="10000"/>
            </a:srgbClr>
          </a:solidFill>
        </p:spPr>
      </p:sp>
      <p:pic>
        <p:nvPicPr>
          <p:cNvPr id="34" name="pptanim_3_2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32119" y="1502569"/>
            <a:ext cx="214313" cy="214313"/>
          </a:xfrm>
          <a:prstGeom prst="rect">
            <a:avLst/>
          </a:prstGeom>
        </p:spPr>
      </p:pic>
      <p:sp>
        <p:nvSpPr>
          <p:cNvPr id="35" name="pptanim_3_24"/>
          <p:cNvSpPr/>
          <p:nvPr/>
        </p:nvSpPr>
        <p:spPr>
          <a:xfrm>
            <a:off x="9744075" y="1495425"/>
            <a:ext cx="1409700" cy="2667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9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空白与不安定区</a:t>
            </a:r>
            <a:endParaRPr lang="en-US" sz="1500" dirty="0"/>
          </a:p>
        </p:txBody>
      </p:sp>
      <p:sp>
        <p:nvSpPr>
          <p:cNvPr id="36" name="pptanim_3_25"/>
          <p:cNvSpPr/>
          <p:nvPr/>
        </p:nvSpPr>
        <p:spPr>
          <a:xfrm>
            <a:off x="9248775" y="1952625"/>
            <a:ext cx="1257300" cy="342900"/>
          </a:xfrm>
          <a:prstGeom prst="roundRect">
            <a:avLst>
              <a:gd name="adj" fmla="val 50000"/>
            </a:avLst>
          </a:prstGeom>
          <a:solidFill>
            <a:srgbClr val="E29578">
              <a:alpha val="10000"/>
            </a:srgbClr>
          </a:solidFill>
        </p:spPr>
      </p:sp>
      <p:sp>
        <p:nvSpPr>
          <p:cNvPr id="37" name="pptanim_3_26"/>
          <p:cNvSpPr/>
          <p:nvPr/>
        </p:nvSpPr>
        <p:spPr>
          <a:xfrm>
            <a:off x="9363075" y="2019300"/>
            <a:ext cx="1333500" cy="23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E2957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优先级：关键</a:t>
            </a:r>
            <a:endParaRPr lang="en-US" sz="1300" dirty="0"/>
          </a:p>
        </p:txBody>
      </p:sp>
      <p:sp>
        <p:nvSpPr>
          <p:cNvPr id="38" name="pptanim_3_27"/>
          <p:cNvSpPr/>
          <p:nvPr/>
        </p:nvSpPr>
        <p:spPr>
          <a:xfrm>
            <a:off x="9248775" y="3098006"/>
            <a:ext cx="2095500" cy="79533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300" dirty="0">
                <a:solidFill>
                  <a:srgbClr val="4B556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双方均不安定的区域蕴含最大战略价值，是全局争夺的焦点。</a:t>
            </a:r>
            <a:endParaRPr lang="en-US" sz="1300" dirty="0"/>
          </a:p>
        </p:txBody>
      </p:sp>
      <p:sp>
        <p:nvSpPr>
          <p:cNvPr id="39" name="Shape 31"/>
          <p:cNvSpPr/>
          <p:nvPr/>
        </p:nvSpPr>
        <p:spPr>
          <a:xfrm>
            <a:off x="609600" y="4629150"/>
            <a:ext cx="4379268" cy="2000250"/>
          </a:xfrm>
          <a:prstGeom prst="roundRect">
            <a:avLst>
              <a:gd name="adj" fmla="val 7619"/>
            </a:avLst>
          </a:prstGeom>
          <a:solidFill>
            <a:srgbClr val="FFFFFF">
              <a:alpha val="50000"/>
            </a:srgbClr>
          </a:solidFill>
          <a:ln w="9525">
            <a:solidFill>
              <a:srgbClr val="F3F4F6"/>
            </a:solidFill>
            <a:prstDash val="solid"/>
          </a:ln>
        </p:spPr>
      </p:sp>
      <p:sp>
        <p:nvSpPr>
          <p:cNvPr id="40" name="Text 32"/>
          <p:cNvSpPr/>
          <p:nvPr/>
        </p:nvSpPr>
        <p:spPr>
          <a:xfrm>
            <a:off x="5636568" y="5020866"/>
            <a:ext cx="2133600" cy="304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29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局面决策与功能划分</a:t>
            </a:r>
            <a:endParaRPr lang="en-US" sz="1800" dirty="0"/>
          </a:p>
        </p:txBody>
      </p:sp>
      <p:sp>
        <p:nvSpPr>
          <p:cNvPr id="41" name="Shape 33"/>
          <p:cNvSpPr/>
          <p:nvPr/>
        </p:nvSpPr>
        <p:spPr>
          <a:xfrm>
            <a:off x="5446068" y="5039916"/>
            <a:ext cx="76200" cy="228600"/>
          </a:xfrm>
          <a:prstGeom prst="roundRect">
            <a:avLst>
              <a:gd name="adj" fmla="val 25000"/>
            </a:avLst>
          </a:prstGeom>
          <a:solidFill>
            <a:srgbClr val="006D77"/>
          </a:solidFill>
        </p:spPr>
      </p:sp>
      <p:sp>
        <p:nvSpPr>
          <p:cNvPr id="42" name="Text 34"/>
          <p:cNvSpPr/>
          <p:nvPr/>
        </p:nvSpPr>
        <p:spPr>
          <a:xfrm>
            <a:off x="5446068" y="5459016"/>
            <a:ext cx="5983929" cy="79533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300" dirty="0">
                <a:solidFill>
                  <a:srgbClr val="4B556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依据棋子的接触状态与安定性，科学划分全局区域并确立行棋优先级。在对局中，精准识别不同局面的特征并采取差异化的应对策略，是制定正确全局战略决策的关键前提。</a:t>
            </a:r>
            <a:endParaRPr lang="en-US" sz="1300" dirty="0"/>
          </a:p>
        </p:txBody>
      </p:sp>
      <p:pic>
        <p:nvPicPr>
          <p:cNvPr id="43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9409" y="4819650"/>
            <a:ext cx="3619500" cy="1619250"/>
          </a:xfrm>
          <a:prstGeom prst="rect">
            <a:avLst/>
          </a:prstGeom>
        </p:spPr>
      </p:pic>
      <p:pic>
        <p:nvPicPr>
          <p:cNvPr id="44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1525" y="4714875"/>
            <a:ext cx="381000" cy="8382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6D77"/>
          </a:solidFill>
        </p:spPr>
      </p:sp>
      <p:sp>
        <p:nvSpPr>
          <p:cNvPr id="3" name="Shape 1"/>
          <p:cNvSpPr/>
          <p:nvPr/>
        </p:nvSpPr>
        <p:spPr>
          <a:xfrm>
            <a:off x="6096000" y="0"/>
            <a:ext cx="6096000" cy="6858000"/>
          </a:xfrm>
          <a:custGeom>
            <a:avLst/>
            <a:gdLst/>
            <a:ahLst/>
            <a:cxnLst/>
            <a:rect l="l" t="t" r="r" b="b"/>
            <a:pathLst>
              <a:path w="6096000" h="6858000">
                <a:moveTo>
                  <a:pt x="121920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5A63">
              <a:alpha val="50000"/>
            </a:srgbClr>
          </a:solidFill>
        </p:spPr>
      </p:sp>
      <p:sp>
        <p:nvSpPr>
          <p:cNvPr id="4" name="Shape 2"/>
          <p:cNvSpPr/>
          <p:nvPr/>
        </p:nvSpPr>
        <p:spPr>
          <a:xfrm>
            <a:off x="8382000" y="3048000"/>
            <a:ext cx="4762500" cy="4762500"/>
          </a:xfrm>
          <a:prstGeom prst="ellipse">
            <a:avLst/>
          </a:prstGeom>
          <a:ln w="9525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858250" y="3524250"/>
            <a:ext cx="3810000" cy="3810000"/>
          </a:xfrm>
          <a:prstGeom prst="ellipse">
            <a:avLst/>
          </a:prstGeom>
          <a:ln w="9525">
            <a:solidFill>
              <a:srgbClr val="83C5BE">
                <a:alpha val="2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81000" y="762000"/>
            <a:ext cx="152400" cy="152400"/>
          </a:xfrm>
          <a:prstGeom prst="ellipse">
            <a:avLst/>
          </a:prstGeom>
          <a:solidFill>
            <a:srgbClr val="D4AF37">
              <a:alpha val="60000"/>
            </a:srgbClr>
          </a:solidFill>
        </p:spPr>
      </p:sp>
      <p:sp>
        <p:nvSpPr>
          <p:cNvPr id="7" name="Shape 5"/>
          <p:cNvSpPr/>
          <p:nvPr/>
        </p:nvSpPr>
        <p:spPr>
          <a:xfrm>
            <a:off x="6096000" y="6019800"/>
            <a:ext cx="76200" cy="76200"/>
          </a:xfrm>
          <a:prstGeom prst="ellipse">
            <a:avLst/>
          </a:prstGeom>
          <a:solidFill>
            <a:srgbClr val="FFFFFF">
              <a:alpha val="60000"/>
            </a:srgbClr>
          </a:solidFill>
        </p:spPr>
      </p:sp>
      <p:sp>
        <p:nvSpPr>
          <p:cNvPr id="8" name="pptanim_0_0"/>
          <p:cNvSpPr/>
          <p:nvPr/>
        </p:nvSpPr>
        <p:spPr>
          <a:xfrm>
            <a:off x="914400" y="1545431"/>
            <a:ext cx="1817191" cy="400050"/>
          </a:xfrm>
          <a:prstGeom prst="roundRect">
            <a:avLst>
              <a:gd name="adj" fmla="val 50000"/>
            </a:avLst>
          </a:prstGeom>
          <a:ln w="9525">
            <a:solidFill>
              <a:srgbClr val="83C5BE"/>
            </a:solidFill>
            <a:prstDash val="solid"/>
          </a:ln>
        </p:spPr>
      </p:sp>
      <p:sp>
        <p:nvSpPr>
          <p:cNvPr id="9" name="pptanim_0_1"/>
          <p:cNvSpPr/>
          <p:nvPr/>
        </p:nvSpPr>
        <p:spPr>
          <a:xfrm>
            <a:off x="1114425" y="1640681"/>
            <a:ext cx="2036266" cy="23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kern="0" spc="300" dirty="0">
                <a:solidFill>
                  <a:srgbClr val="83C5B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CHAPTER 02</a:t>
            </a:r>
            <a:endParaRPr lang="en-US" sz="1300" dirty="0"/>
          </a:p>
        </p:txBody>
      </p:sp>
      <p:sp>
        <p:nvSpPr>
          <p:cNvPr id="10" name="pptanim_1_2"/>
          <p:cNvSpPr/>
          <p:nvPr/>
        </p:nvSpPr>
        <p:spPr>
          <a:xfrm>
            <a:off x="914400" y="2174081"/>
            <a:ext cx="5562600" cy="1562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8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角部落子入门</a:t>
            </a:r>
            <a:endParaRPr lang="en-US" sz="4800" dirty="0"/>
          </a:p>
          <a:p>
            <a:pPr marL="0" indent="0" algn="l">
              <a:lnSpc>
                <a:spcPct val="104000"/>
              </a:lnSpc>
              <a:buNone/>
            </a:pPr>
            <a:r>
              <a:rPr lang="en-US" sz="4200" b="1" dirty="0">
                <a:solidFill>
                  <a:srgbClr val="83C5B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占角、守角与挂角</a:t>
            </a:r>
            <a:endParaRPr lang="en-US" sz="4800" dirty="0"/>
          </a:p>
        </p:txBody>
      </p:sp>
      <p:pic>
        <p:nvPicPr>
          <p:cNvPr id="11" name="pptanim_2_3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" y="4002881"/>
            <a:ext cx="914400" cy="76200"/>
          </a:xfrm>
          <a:prstGeom prst="rect">
            <a:avLst/>
          </a:prstGeom>
        </p:spPr>
      </p:pic>
      <p:sp>
        <p:nvSpPr>
          <p:cNvPr id="12" name="pptanim_3_4"/>
          <p:cNvSpPr/>
          <p:nvPr/>
        </p:nvSpPr>
        <p:spPr>
          <a:xfrm>
            <a:off x="914400" y="4383881"/>
            <a:ext cx="5562600" cy="96678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500" dirty="0">
                <a:solidFill>
                  <a:srgbClr val="E5E7E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落子优先级：先角后边再中央。</a:t>
            </a:r>
            <a:endParaRPr lang="en-US" sz="1500" dirty="0"/>
          </a:p>
          <a:p>
            <a:pPr marL="0" indent="0" algn="l">
              <a:lnSpc>
                <a:spcPct val="135000"/>
              </a:lnSpc>
              <a:buNone/>
            </a:pPr>
            <a:r>
              <a:rPr lang="en-US" sz="1500" dirty="0">
                <a:solidFill>
                  <a:srgbClr val="E5E7E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深刻理解围棋经典行棋原则</a:t>
            </a:r>
            <a:r>
              <a:rPr lang="en-US" sz="1500" b="1" dirty="0">
                <a:solidFill>
                  <a:srgbClr val="D4AF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「金角银边草肚皮」</a:t>
            </a:r>
            <a:r>
              <a:rPr lang="en-US" sz="1500" dirty="0">
                <a:solidFill>
                  <a:srgbClr val="E5E7E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，从最基础的占角开始，高效构筑你的实地优势。</a:t>
            </a:r>
            <a:endParaRPr lang="en-US" sz="1500" dirty="0"/>
          </a:p>
        </p:txBody>
      </p:sp>
      <p:sp>
        <p:nvSpPr>
          <p:cNvPr id="13" name="pptanim_4_5"/>
          <p:cNvSpPr/>
          <p:nvPr/>
        </p:nvSpPr>
        <p:spPr>
          <a:xfrm>
            <a:off x="7963793" y="2043113"/>
            <a:ext cx="3390007" cy="280987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8700" b="1" dirty="0">
                <a:solidFill>
                  <a:srgbClr val="FFFFFF">
                    <a:alpha val="1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sz="187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8FAFB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6D77"/>
          </a:solidFill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06000" y="1066800"/>
            <a:ext cx="2286000" cy="17145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0515600" y="3048000"/>
            <a:ext cx="914400" cy="914400"/>
          </a:xfrm>
          <a:prstGeom prst="ellipse">
            <a:avLst/>
          </a:prstGeom>
          <a:ln w="57150">
            <a:solidFill>
              <a:srgbClr val="83C5BE">
                <a:alpha val="1000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381000" y="5257800"/>
            <a:ext cx="1219200" cy="1219200"/>
          </a:xfrm>
          <a:prstGeom prst="ellipse">
            <a:avLst/>
          </a:prstGeom>
          <a:ln w="95250">
            <a:solidFill>
              <a:srgbClr val="006D77">
                <a:alpha val="500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0" y="952500"/>
            <a:ext cx="12192000" cy="0"/>
          </a:xfrm>
          <a:prstGeom prst="line">
            <a:avLst/>
          </a:prstGeom>
          <a:noFill/>
          <a:ln w="9525">
            <a:solidFill>
              <a:srgbClr val="F3F4F6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143000" y="323850"/>
            <a:ext cx="5223570" cy="4286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700" b="1" kern="0" spc="-100" dirty="0">
                <a:solidFill>
                  <a:srgbClr val="006D7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围棋基础教学：占角的四类选择</a:t>
            </a:r>
            <a:endParaRPr lang="en-US" sz="2700" dirty="0"/>
          </a:p>
        </p:txBody>
      </p:sp>
      <p:sp>
        <p:nvSpPr>
          <p:cNvPr id="9" name="Shape 6"/>
          <p:cNvSpPr/>
          <p:nvPr/>
        </p:nvSpPr>
        <p:spPr>
          <a:xfrm>
            <a:off x="609600" y="333375"/>
            <a:ext cx="381000" cy="381000"/>
          </a:xfrm>
          <a:prstGeom prst="roundRect">
            <a:avLst>
              <a:gd name="adj" fmla="val 20000"/>
            </a:avLst>
          </a:prstGeom>
          <a:solidFill>
            <a:srgbClr val="006D77"/>
          </a:solidFill>
          <a:effectLst>
            <a:outerShdw blurRad="19050" dist="9525" dir="5400000" algn="bl" rotWithShape="0">
              <a:srgbClr val="000000">
                <a:alpha val="5000"/>
              </a:srgbClr>
            </a:outerShdw>
          </a:effectLst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432048"/>
            <a:ext cx="190500" cy="190500"/>
          </a:xfrm>
          <a:prstGeom prst="rect">
            <a:avLst/>
          </a:prstGeom>
        </p:spPr>
      </p:pic>
      <p:sp>
        <p:nvSpPr>
          <p:cNvPr id="11" name="pptanim_0_0"/>
          <p:cNvSpPr/>
          <p:nvPr/>
        </p:nvSpPr>
        <p:spPr>
          <a:xfrm>
            <a:off x="5143500" y="1352550"/>
            <a:ext cx="1447800" cy="304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29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占角特性说明</a:t>
            </a:r>
            <a:endParaRPr lang="en-US" sz="1800" dirty="0"/>
          </a:p>
        </p:txBody>
      </p:sp>
      <p:sp>
        <p:nvSpPr>
          <p:cNvPr id="12" name="pptanim_0_1"/>
          <p:cNvSpPr/>
          <p:nvPr/>
        </p:nvSpPr>
        <p:spPr>
          <a:xfrm>
            <a:off x="4991100" y="1371600"/>
            <a:ext cx="76200" cy="228600"/>
          </a:xfrm>
          <a:prstGeom prst="roundRect">
            <a:avLst>
              <a:gd name="adj" fmla="val 50000"/>
            </a:avLst>
          </a:prstGeom>
          <a:solidFill>
            <a:srgbClr val="006D77"/>
          </a:solidFill>
        </p:spPr>
      </p:sp>
      <p:sp>
        <p:nvSpPr>
          <p:cNvPr id="13" name="pptanim_0_2"/>
          <p:cNvSpPr/>
          <p:nvPr/>
        </p:nvSpPr>
        <p:spPr>
          <a:xfrm>
            <a:off x="4991100" y="1752600"/>
            <a:ext cx="6477000" cy="2524125"/>
          </a:xfrm>
          <a:prstGeom prst="roundRect">
            <a:avLst>
              <a:gd name="adj" fmla="val 4528"/>
            </a:avLst>
          </a:prstGeom>
          <a:solidFill>
            <a:srgbClr val="FFFFFF"/>
          </a:solidFill>
          <a:ln w="9525">
            <a:solidFill>
              <a:srgbClr val="E5E7EB"/>
            </a:solidFill>
            <a:prstDash val="solid"/>
          </a:ln>
          <a:effectLst>
            <a:outerShdw blurRad="19050" dist="9525" dir="5400000" algn="bl" rotWithShape="0">
              <a:srgbClr val="000000">
                <a:alpha val="5000"/>
              </a:srgbClr>
            </a:outerShdw>
          </a:effectLst>
        </p:spPr>
      </p:sp>
      <p:graphicFrame>
        <p:nvGraphicFramePr>
          <p:cNvPr id="26" name="Table 0"/>
          <p:cNvGraphicFramePr>
            <a:graphicFrameLocks noGrp="1"/>
          </p:cNvGraphicFramePr>
          <p:nvPr/>
        </p:nvGraphicFramePr>
        <p:xfrm>
          <a:off x="5000625" y="1762125"/>
          <a:ext cx="6457950" cy="2505076"/>
        </p:xfrm>
        <a:graphic>
          <a:graphicData uri="http://schemas.openxmlformats.org/drawingml/2006/table">
            <a:tbl>
              <a:tblPr/>
              <a:tblGrid>
                <a:gridCol w="762000"/>
                <a:gridCol w="914400"/>
                <a:gridCol w="4781550"/>
              </a:tblGrid>
              <a:tr h="4953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类别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52400" marR="1524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006D7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名称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52400" marR="1524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006D7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特性说明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52400" marR="1524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006D77"/>
                    </a:solidFill>
                  </a:tcPr>
                </a:tc>
              </a:tr>
              <a:tr h="500063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006D77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星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52400" marR="1524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37415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星位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52400" marR="1524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4B5563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快速、灵活、重外势，适合进攻型棋手。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52400" marR="1524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006D77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目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52400" marR="1524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F3F4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37415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小目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52400" marR="1524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F3F4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4B5563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稳健、重实地，适合防守型棋手。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52400" marR="1524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F3F4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006D77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三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52400" marR="1524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F3F4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37415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三三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52400" marR="1524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F3F4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4B5563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最稳定、纯实地，节奏偏慢。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52400" marR="1524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F3F4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</a:tr>
              <a:tr h="500063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006D77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外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52400" marR="1524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F3F4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37415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目外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52400" marR="1524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F3F4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4B5563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变化多，偏向特殊战术使用。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52400" marR="1524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F3F4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5" name="pptanim_1_4"/>
          <p:cNvSpPr/>
          <p:nvPr/>
        </p:nvSpPr>
        <p:spPr>
          <a:xfrm>
            <a:off x="5143500" y="4814888"/>
            <a:ext cx="1676400" cy="304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29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学习优先级提示</a:t>
            </a:r>
            <a:endParaRPr lang="en-US" sz="1800" dirty="0"/>
          </a:p>
        </p:txBody>
      </p:sp>
      <p:sp>
        <p:nvSpPr>
          <p:cNvPr id="16" name="pptanim_1_5"/>
          <p:cNvSpPr/>
          <p:nvPr/>
        </p:nvSpPr>
        <p:spPr>
          <a:xfrm>
            <a:off x="4991100" y="4833938"/>
            <a:ext cx="76200" cy="228600"/>
          </a:xfrm>
          <a:prstGeom prst="roundRect">
            <a:avLst>
              <a:gd name="adj" fmla="val 50000"/>
            </a:avLst>
          </a:prstGeom>
          <a:solidFill>
            <a:srgbClr val="D4AF37"/>
          </a:solidFill>
        </p:spPr>
      </p:sp>
      <p:sp>
        <p:nvSpPr>
          <p:cNvPr id="17" name="pptanim_1_6"/>
          <p:cNvSpPr/>
          <p:nvPr/>
        </p:nvSpPr>
        <p:spPr>
          <a:xfrm>
            <a:off x="4991100" y="5214938"/>
            <a:ext cx="6477000" cy="1262063"/>
          </a:xfrm>
          <a:prstGeom prst="roundRect">
            <a:avLst>
              <a:gd name="adj" fmla="val 9057"/>
            </a:avLst>
          </a:prstGeom>
          <a:solidFill>
            <a:srgbClr val="FFFBEB">
              <a:alpha val="60000"/>
            </a:srgbClr>
          </a:solidFill>
          <a:ln w="9525">
            <a:solidFill>
              <a:srgbClr val="FDE68A">
                <a:alpha val="80000"/>
              </a:srgbClr>
            </a:solidFill>
            <a:prstDash val="solid"/>
          </a:ln>
        </p:spPr>
      </p:sp>
      <p:sp>
        <p:nvSpPr>
          <p:cNvPr id="18" name="pptanim_1_7"/>
          <p:cNvSpPr/>
          <p:nvPr/>
        </p:nvSpPr>
        <p:spPr>
          <a:xfrm>
            <a:off x="5191125" y="5414963"/>
            <a:ext cx="381000" cy="381000"/>
          </a:xfrm>
          <a:prstGeom prst="ellipse">
            <a:avLst/>
          </a:prstGeom>
          <a:solidFill>
            <a:srgbClr val="FEF3C7"/>
          </a:solidFill>
        </p:spPr>
      </p:sp>
      <p:pic>
        <p:nvPicPr>
          <p:cNvPr id="19" name="pptanim_1_8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4469" y="5501729"/>
            <a:ext cx="214313" cy="214313"/>
          </a:xfrm>
          <a:prstGeom prst="rect">
            <a:avLst/>
          </a:prstGeom>
        </p:spPr>
      </p:pic>
      <p:sp>
        <p:nvSpPr>
          <p:cNvPr id="20" name="pptanim_1_9"/>
          <p:cNvSpPr/>
          <p:nvPr/>
        </p:nvSpPr>
        <p:spPr>
          <a:xfrm>
            <a:off x="5724525" y="5443538"/>
            <a:ext cx="1447800" cy="23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92400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教学要点与建议：</a:t>
            </a:r>
            <a:endParaRPr lang="en-US" sz="1300" dirty="0"/>
          </a:p>
        </p:txBody>
      </p:sp>
      <p:sp>
        <p:nvSpPr>
          <p:cNvPr id="21" name="pptanim_1_10"/>
          <p:cNvSpPr/>
          <p:nvPr/>
        </p:nvSpPr>
        <p:spPr>
          <a:xfrm>
            <a:off x="5724525" y="5719763"/>
            <a:ext cx="5619750" cy="59531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300" dirty="0">
                <a:solidFill>
                  <a:srgbClr val="37415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级位阶段应</a:t>
            </a:r>
            <a:r>
              <a:rPr lang="en-US" sz="1300" b="1" dirty="0">
                <a:solidFill>
                  <a:srgbClr val="006D7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优先掌握星位与小目</a:t>
            </a:r>
            <a:r>
              <a:rPr lang="en-US" sz="1300" dirty="0">
                <a:solidFill>
                  <a:srgbClr val="37415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的基本定式与运用；</a:t>
            </a:r>
            <a:r>
              <a:rPr lang="en-US" sz="1300" b="1" dirty="0">
                <a:solidFill>
                  <a:srgbClr val="1F29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三三</a:t>
            </a:r>
            <a:r>
              <a:rPr lang="en-US" sz="1300" dirty="0">
                <a:solidFill>
                  <a:srgbClr val="37415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可作为基础概念了解；而</a:t>
            </a:r>
            <a:r>
              <a:rPr lang="en-US" sz="1300" b="1" dirty="0">
                <a:solidFill>
                  <a:srgbClr val="DC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目外</a:t>
            </a:r>
            <a:r>
              <a:rPr lang="en-US" sz="1300" dirty="0">
                <a:solidFill>
                  <a:srgbClr val="37415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因变化过于复杂，现阶段暂不建议深入学习。</a:t>
            </a:r>
            <a:endParaRPr lang="en-US" sz="1300" dirty="0"/>
          </a:p>
        </p:txBody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1257300"/>
            <a:ext cx="962025" cy="2114550"/>
          </a:xfrm>
          <a:prstGeom prst="rect">
            <a:avLst/>
          </a:prstGeom>
        </p:spPr>
      </p:pic>
      <p:sp>
        <p:nvSpPr>
          <p:cNvPr id="23" name="Shape 16"/>
          <p:cNvSpPr/>
          <p:nvPr/>
        </p:nvSpPr>
        <p:spPr>
          <a:xfrm>
            <a:off x="609600" y="2171700"/>
            <a:ext cx="4000500" cy="2743200"/>
          </a:xfrm>
          <a:prstGeom prst="roundRect">
            <a:avLst>
              <a:gd name="adj" fmla="val 5556"/>
            </a:avLst>
          </a:prstGeom>
          <a:solidFill>
            <a:srgbClr val="FFFFFF"/>
          </a:solidFill>
          <a:ln w="9525">
            <a:solidFill>
              <a:srgbClr val="F3F4F6"/>
            </a:solidFill>
            <a:prstDash val="solid"/>
          </a:ln>
          <a:effectLst>
            <a:outerShdw blurRad="57150" dist="38100" dir="54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100" y="2333625"/>
            <a:ext cx="3619500" cy="2038350"/>
          </a:xfrm>
          <a:prstGeom prst="rect">
            <a:avLst/>
          </a:prstGeom>
        </p:spPr>
      </p:pic>
      <p:sp>
        <p:nvSpPr>
          <p:cNvPr id="25" name="Text 17"/>
          <p:cNvSpPr/>
          <p:nvPr/>
        </p:nvSpPr>
        <p:spPr>
          <a:xfrm>
            <a:off x="1666875" y="4514850"/>
            <a:ext cx="1962150" cy="23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6B728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棋盘角部关键点位示意图</a:t>
            </a:r>
            <a:endParaRPr lang="en-US" sz="13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3F4F6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1111"/>
            </a:avLst>
          </a:prstGeom>
          <a:solidFill>
            <a:srgbClr val="F8FAFB"/>
          </a:solidFill>
          <a:effectLst>
            <a:outerShdw blurRad="476250" dist="238125" dir="5400000" algn="bl" rotWithShape="0">
              <a:srgbClr val="000000">
                <a:alpha val="25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0" y="0"/>
            <a:ext cx="12192000" cy="76200"/>
          </a:xfrm>
          <a:prstGeom prst="roundRect">
            <a:avLst>
              <a:gd name="adj" fmla="val 50000"/>
            </a:avLst>
          </a:prstGeom>
          <a:solidFill>
            <a:srgbClr val="006D77"/>
          </a:solidFill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06000" y="1066800"/>
            <a:ext cx="2286000" cy="171450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10515600" y="3048000"/>
            <a:ext cx="914400" cy="914400"/>
          </a:xfrm>
          <a:prstGeom prst="ellipse">
            <a:avLst/>
          </a:prstGeom>
          <a:ln w="57150">
            <a:solidFill>
              <a:srgbClr val="83C5BE">
                <a:alpha val="1000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381000" y="5257800"/>
            <a:ext cx="1219200" cy="1219200"/>
          </a:xfrm>
          <a:prstGeom prst="ellipse">
            <a:avLst/>
          </a:prstGeom>
          <a:ln w="95250">
            <a:solidFill>
              <a:srgbClr val="006D77">
                <a:alpha val="5000"/>
              </a:srgbClr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0" y="952500"/>
            <a:ext cx="12192000" cy="0"/>
          </a:xfrm>
          <a:prstGeom prst="line">
            <a:avLst/>
          </a:prstGeom>
          <a:noFill/>
          <a:ln w="9525">
            <a:solidFill>
              <a:srgbClr val="F3F4F6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143000" y="323850"/>
            <a:ext cx="3575745" cy="4286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700" b="1" kern="0" spc="-100" dirty="0">
                <a:solidFill>
                  <a:srgbClr val="006D7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星位与小目特性对比</a:t>
            </a:r>
            <a:endParaRPr lang="en-US" sz="2700" dirty="0"/>
          </a:p>
        </p:txBody>
      </p:sp>
      <p:sp>
        <p:nvSpPr>
          <p:cNvPr id="10" name="Shape 7"/>
          <p:cNvSpPr/>
          <p:nvPr/>
        </p:nvSpPr>
        <p:spPr>
          <a:xfrm>
            <a:off x="609600" y="333375"/>
            <a:ext cx="381000" cy="381000"/>
          </a:xfrm>
          <a:prstGeom prst="roundRect">
            <a:avLst>
              <a:gd name="adj" fmla="val 20000"/>
            </a:avLst>
          </a:prstGeom>
          <a:solidFill>
            <a:srgbClr val="006D77"/>
          </a:solidFill>
          <a:effectLst>
            <a:outerShdw blurRad="19050" dist="9525" dir="5400000" algn="bl" rotWithShape="0">
              <a:srgbClr val="000000">
                <a:alpha val="5000"/>
              </a:srgbClr>
            </a:outerShdw>
          </a:effectLst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432048"/>
            <a:ext cx="190500" cy="190500"/>
          </a:xfrm>
          <a:prstGeom prst="rect">
            <a:avLst/>
          </a:prstGeom>
        </p:spPr>
      </p:pic>
      <p:sp>
        <p:nvSpPr>
          <p:cNvPr id="12" name="pptanim_0_0"/>
          <p:cNvSpPr/>
          <p:nvPr/>
        </p:nvSpPr>
        <p:spPr>
          <a:xfrm>
            <a:off x="914400" y="1276350"/>
            <a:ext cx="2133600" cy="304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29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星位与小目核心差异</a:t>
            </a:r>
            <a:endParaRPr lang="en-US" sz="1800" dirty="0"/>
          </a:p>
        </p:txBody>
      </p:sp>
      <p:pic>
        <p:nvPicPr>
          <p:cNvPr id="13" name="pptanim_0_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302395"/>
            <a:ext cx="228600" cy="228600"/>
          </a:xfrm>
          <a:prstGeom prst="rect">
            <a:avLst/>
          </a:prstGeom>
        </p:spPr>
      </p:pic>
      <p:sp>
        <p:nvSpPr>
          <p:cNvPr id="14" name="pptanim_0_2"/>
          <p:cNvSpPr/>
          <p:nvPr/>
        </p:nvSpPr>
        <p:spPr>
          <a:xfrm>
            <a:off x="609600" y="1676400"/>
            <a:ext cx="5029200" cy="2524125"/>
          </a:xfrm>
          <a:prstGeom prst="roundRect">
            <a:avLst>
              <a:gd name="adj" fmla="val 4528"/>
            </a:avLst>
          </a:prstGeom>
          <a:solidFill>
            <a:srgbClr val="FFFFFF"/>
          </a:solidFill>
          <a:ln w="9525">
            <a:solidFill>
              <a:srgbClr val="F3F4F6"/>
            </a:solidFill>
            <a:prstDash val="solid"/>
          </a:ln>
          <a:effectLst>
            <a:outerShdw blurRad="19050" dist="9525" dir="5400000" algn="bl" rotWithShape="0">
              <a:srgbClr val="000000">
                <a:alpha val="5000"/>
              </a:srgbClr>
            </a:outerShdw>
          </a:effectLst>
        </p:spPr>
      </p:sp>
      <p:graphicFrame>
        <p:nvGraphicFramePr>
          <p:cNvPr id="29" name="Table 0"/>
          <p:cNvGraphicFramePr>
            <a:graphicFrameLocks noGrp="1"/>
          </p:cNvGraphicFramePr>
          <p:nvPr/>
        </p:nvGraphicFramePr>
        <p:xfrm>
          <a:off x="619125" y="1685925"/>
          <a:ext cx="5010150" cy="2505076"/>
        </p:xfrm>
        <a:graphic>
          <a:graphicData uri="http://schemas.openxmlformats.org/drawingml/2006/table">
            <a:tbl>
              <a:tblPr/>
              <a:tblGrid>
                <a:gridCol w="1052513"/>
                <a:gridCol w="1957685"/>
                <a:gridCol w="1999952"/>
              </a:tblGrid>
              <a:tr h="4953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对比维度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52400" marR="1143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006D7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星位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14300" marR="1143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006D7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小目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14300" marR="1524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006D77"/>
                    </a:solidFill>
                  </a:tcPr>
                </a:tc>
              </a:tr>
              <a:tr h="500063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37415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位置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52400" marR="1143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F3F4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37415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4-4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14300" marR="1143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F3F4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37415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3-4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14300" marR="1524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F3F4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37415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特点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52400" marR="1143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F3F4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37415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快速、灵活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14300" marR="1143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F3F4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37415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稳健、重实地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14300" marR="1524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F3F4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/>
                    </a:solidFill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37415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适合人群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52400" marR="1143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F3F4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6D77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偏好进攻、重视外势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14300" marR="1143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F3F4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D4AF37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偏好防守、重视实地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14300" marR="1524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F3F4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0063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37415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后续要求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52400" marR="1143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37415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易被点三三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14300" marR="1143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37415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需要守角或挂角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14300" marR="1524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9FAFB"/>
                    </a:solidFill>
                  </a:tcPr>
                </a:tc>
              </a:tr>
            </a:tbl>
          </a:graphicData>
        </a:graphic>
      </p:graphicFrame>
      <p:sp>
        <p:nvSpPr>
          <p:cNvPr id="16" name="pptanim_0_4"/>
          <p:cNvSpPr/>
          <p:nvPr/>
        </p:nvSpPr>
        <p:spPr>
          <a:xfrm>
            <a:off x="971550" y="4474369"/>
            <a:ext cx="1447800" cy="304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29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策略选择模型</a:t>
            </a:r>
            <a:endParaRPr lang="en-US" sz="1800" dirty="0"/>
          </a:p>
        </p:txBody>
      </p:sp>
      <p:pic>
        <p:nvPicPr>
          <p:cNvPr id="17" name="pptanim_0_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4464844"/>
            <a:ext cx="285750" cy="285750"/>
          </a:xfrm>
          <a:prstGeom prst="rect">
            <a:avLst/>
          </a:prstGeom>
        </p:spPr>
      </p:pic>
      <p:sp>
        <p:nvSpPr>
          <p:cNvPr id="18" name="pptanim_0_6"/>
          <p:cNvSpPr/>
          <p:nvPr/>
        </p:nvSpPr>
        <p:spPr>
          <a:xfrm>
            <a:off x="609600" y="4836319"/>
            <a:ext cx="5029200" cy="1716881"/>
          </a:xfrm>
          <a:prstGeom prst="roundRect">
            <a:avLst>
              <a:gd name="adj" fmla="val 6657"/>
            </a:avLst>
          </a:prstGeom>
          <a:solidFill>
            <a:srgbClr val="FFFFFF">
              <a:alpha val="60000"/>
            </a:srgbClr>
          </a:solidFill>
          <a:ln w="9525">
            <a:solidFill>
              <a:srgbClr val="F3F4F6"/>
            </a:solidFill>
            <a:prstDash val="solid"/>
          </a:ln>
        </p:spPr>
      </p:sp>
      <p:sp>
        <p:nvSpPr>
          <p:cNvPr id="19" name="pptanim_0_7"/>
          <p:cNvSpPr/>
          <p:nvPr/>
        </p:nvSpPr>
        <p:spPr>
          <a:xfrm>
            <a:off x="771525" y="5036344"/>
            <a:ext cx="4724400" cy="13525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300" dirty="0">
                <a:solidFill>
                  <a:srgbClr val="4B556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正如理财产品中“高风险高收益”与“稳健低风险”的抉择，星位与小目分别代表了围棋布局中“速度与外势”和“稳健与实地”的经典博弈。选择星位如同投资高成长资产，追求全局的辐射力；选择小目则如同配置稳健债券，确保落袋为安的实地根基。</a:t>
            </a:r>
            <a:endParaRPr lang="en-US" sz="1300" dirty="0"/>
          </a:p>
        </p:txBody>
      </p:sp>
      <p:sp>
        <p:nvSpPr>
          <p:cNvPr id="20" name="pptanim_1_8"/>
          <p:cNvSpPr/>
          <p:nvPr/>
        </p:nvSpPr>
        <p:spPr>
          <a:xfrm>
            <a:off x="6400800" y="1276350"/>
            <a:ext cx="2590800" cy="304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29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价值成长与风险偏好模型</a:t>
            </a:r>
            <a:endParaRPr lang="en-US" sz="1800" dirty="0"/>
          </a:p>
        </p:txBody>
      </p:sp>
      <p:pic>
        <p:nvPicPr>
          <p:cNvPr id="21" name="pptanim_1_9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1302395"/>
            <a:ext cx="228600" cy="228600"/>
          </a:xfrm>
          <a:prstGeom prst="rect">
            <a:avLst/>
          </a:prstGeom>
        </p:spPr>
      </p:pic>
      <p:sp>
        <p:nvSpPr>
          <p:cNvPr id="22" name="pptanim_1_10"/>
          <p:cNvSpPr/>
          <p:nvPr/>
        </p:nvSpPr>
        <p:spPr>
          <a:xfrm>
            <a:off x="6096000" y="1676400"/>
            <a:ext cx="5486400" cy="3219450"/>
          </a:xfrm>
          <a:prstGeom prst="roundRect">
            <a:avLst>
              <a:gd name="adj" fmla="val 4734"/>
            </a:avLst>
          </a:prstGeom>
          <a:solidFill>
            <a:srgbClr val="FFFFFF"/>
          </a:solidFill>
          <a:ln w="9525">
            <a:solidFill>
              <a:srgbClr val="F3F4F6"/>
            </a:solidFill>
            <a:prstDash val="solid"/>
          </a:ln>
          <a:effectLst>
            <a:outerShdw blurRad="19050" dist="9525" dir="5400000" algn="bl" rotWithShape="0">
              <a:srgbClr val="000000">
                <a:alpha val="5000"/>
              </a:srgbClr>
            </a:outerShdw>
          </a:effectLst>
        </p:spPr>
      </p:sp>
      <p:pic>
        <p:nvPicPr>
          <p:cNvPr id="23" name="pptanim_1_11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9825" y="1800225"/>
            <a:ext cx="5238750" cy="2971800"/>
          </a:xfrm>
          <a:prstGeom prst="rect">
            <a:avLst/>
          </a:prstGeom>
        </p:spPr>
      </p:pic>
      <p:sp>
        <p:nvSpPr>
          <p:cNvPr id="24" name="pptanim_1_12"/>
          <p:cNvSpPr/>
          <p:nvPr/>
        </p:nvSpPr>
        <p:spPr>
          <a:xfrm>
            <a:off x="6096000" y="5048250"/>
            <a:ext cx="5486400" cy="1343025"/>
          </a:xfrm>
          <a:prstGeom prst="roundRect">
            <a:avLst>
              <a:gd name="adj" fmla="val 8511"/>
            </a:avLst>
          </a:prstGeom>
          <a:solidFill>
            <a:srgbClr val="F0FDFA"/>
          </a:solidFill>
          <a:ln w="9525">
            <a:solidFill>
              <a:srgbClr val="83C5BE">
                <a:alpha val="20000"/>
              </a:srgbClr>
            </a:solidFill>
            <a:prstDash val="solid"/>
          </a:ln>
        </p:spPr>
      </p:sp>
      <p:sp>
        <p:nvSpPr>
          <p:cNvPr id="25" name="pptanim_1_13"/>
          <p:cNvSpPr/>
          <p:nvPr/>
        </p:nvSpPr>
        <p:spPr>
          <a:xfrm>
            <a:off x="6257925" y="5286375"/>
            <a:ext cx="114300" cy="114300"/>
          </a:xfrm>
          <a:prstGeom prst="ellipse">
            <a:avLst/>
          </a:prstGeom>
          <a:solidFill>
            <a:srgbClr val="EF4444"/>
          </a:solidFill>
        </p:spPr>
      </p:sp>
      <p:sp>
        <p:nvSpPr>
          <p:cNvPr id="26" name="pptanim_1_14"/>
          <p:cNvSpPr/>
          <p:nvPr/>
        </p:nvSpPr>
        <p:spPr>
          <a:xfrm>
            <a:off x="6448425" y="5210175"/>
            <a:ext cx="5048250" cy="50958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300" b="1" dirty="0">
                <a:solidFill>
                  <a:srgbClr val="EF444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波动红线（星位）：</a:t>
            </a:r>
            <a:r>
              <a:rPr lang="en-US" sz="1300" dirty="0">
                <a:solidFill>
                  <a:srgbClr val="4B556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象征高动态与外势发展，后期变化丰富，上限极高但伴随被侵入的风险。</a:t>
            </a:r>
            <a:endParaRPr lang="en-US" sz="1300" dirty="0"/>
          </a:p>
        </p:txBody>
      </p:sp>
      <p:sp>
        <p:nvSpPr>
          <p:cNvPr id="27" name="pptanim_1_15"/>
          <p:cNvSpPr/>
          <p:nvPr/>
        </p:nvSpPr>
        <p:spPr>
          <a:xfrm>
            <a:off x="6257925" y="5834063"/>
            <a:ext cx="114300" cy="114300"/>
          </a:xfrm>
          <a:prstGeom prst="ellipse">
            <a:avLst/>
          </a:prstGeom>
          <a:solidFill>
            <a:srgbClr val="3B82F6"/>
          </a:solidFill>
        </p:spPr>
      </p:sp>
      <p:sp>
        <p:nvSpPr>
          <p:cNvPr id="28" name="pptanim_1_16"/>
          <p:cNvSpPr/>
          <p:nvPr/>
        </p:nvSpPr>
        <p:spPr>
          <a:xfrm>
            <a:off x="6448425" y="5757863"/>
            <a:ext cx="5048250" cy="50958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300" b="1" dirty="0">
                <a:solidFill>
                  <a:srgbClr val="3B82F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平稳蓝线（小目）：</a:t>
            </a:r>
            <a:r>
              <a:rPr lang="en-US" sz="1300" dirty="0">
                <a:solidFill>
                  <a:srgbClr val="4B556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象征稳健的实地增长，步步为营，提供切实的安全边际与确定性收益。</a:t>
            </a:r>
            <a:endParaRPr lang="en-US" sz="13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8FAFB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006D77"/>
          </a:solidFill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06000" y="1066800"/>
            <a:ext cx="2286000" cy="17145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0515600" y="3048000"/>
            <a:ext cx="914400" cy="914400"/>
          </a:xfrm>
          <a:prstGeom prst="ellipse">
            <a:avLst/>
          </a:prstGeom>
          <a:ln w="57150">
            <a:solidFill>
              <a:srgbClr val="83C5BE">
                <a:alpha val="1000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381000" y="5257800"/>
            <a:ext cx="1219200" cy="1219200"/>
          </a:xfrm>
          <a:prstGeom prst="ellipse">
            <a:avLst/>
          </a:prstGeom>
          <a:ln w="95250">
            <a:solidFill>
              <a:srgbClr val="006D77">
                <a:alpha val="5000"/>
              </a:srgbClr>
            </a:solidFill>
            <a:prstDash val="solid"/>
          </a:ln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71725"/>
            <a:ext cx="962025" cy="2114550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0" y="952500"/>
            <a:ext cx="12192000" cy="0"/>
          </a:xfrm>
          <a:prstGeom prst="line">
            <a:avLst/>
          </a:prstGeom>
          <a:noFill/>
          <a:ln w="9525">
            <a:solidFill>
              <a:srgbClr val="F3F4F6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1143000" y="323850"/>
            <a:ext cx="3246239" cy="4286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700" b="1" kern="0" spc="-100" dirty="0">
                <a:solidFill>
                  <a:srgbClr val="006D7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占角后的行棋选择</a:t>
            </a:r>
            <a:endParaRPr lang="en-US" sz="2700" dirty="0"/>
          </a:p>
        </p:txBody>
      </p:sp>
      <p:sp>
        <p:nvSpPr>
          <p:cNvPr id="10" name="Shape 6"/>
          <p:cNvSpPr/>
          <p:nvPr/>
        </p:nvSpPr>
        <p:spPr>
          <a:xfrm>
            <a:off x="609600" y="333375"/>
            <a:ext cx="381000" cy="381000"/>
          </a:xfrm>
          <a:prstGeom prst="roundRect">
            <a:avLst>
              <a:gd name="adj" fmla="val 20000"/>
            </a:avLst>
          </a:prstGeom>
          <a:solidFill>
            <a:srgbClr val="006D77"/>
          </a:solidFill>
          <a:effectLst>
            <a:outerShdw blurRad="19050" dist="9525" dir="5400000" algn="bl" rotWithShape="0">
              <a:srgbClr val="000000">
                <a:alpha val="5000"/>
              </a:srgbClr>
            </a:outerShdw>
          </a:effectLst>
        </p:spPr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850" y="432048"/>
            <a:ext cx="190500" cy="190500"/>
          </a:xfrm>
          <a:prstGeom prst="rect">
            <a:avLst/>
          </a:prstGeom>
        </p:spPr>
      </p:pic>
      <p:sp>
        <p:nvSpPr>
          <p:cNvPr id="12" name="pptanim_0_0"/>
          <p:cNvSpPr/>
          <p:nvPr/>
        </p:nvSpPr>
        <p:spPr>
          <a:xfrm>
            <a:off x="609600" y="1257300"/>
            <a:ext cx="5334000" cy="3238500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ln w="9525">
            <a:solidFill>
              <a:srgbClr val="F3F4F6"/>
            </a:solidFill>
            <a:prstDash val="solid"/>
          </a:ln>
          <a:effectLst>
            <a:outerShdw blurRad="19050" dist="9525" dir="5400000" algn="bl" rotWithShape="0">
              <a:srgbClr val="000000">
                <a:alpha val="5000"/>
              </a:srgbClr>
            </a:outerShdw>
          </a:effectLst>
        </p:spPr>
      </p:sp>
      <p:sp>
        <p:nvSpPr>
          <p:cNvPr id="13" name="pptanim_0_1"/>
          <p:cNvSpPr/>
          <p:nvPr/>
        </p:nvSpPr>
        <p:spPr>
          <a:xfrm>
            <a:off x="923925" y="1571625"/>
            <a:ext cx="342900" cy="342900"/>
          </a:xfrm>
          <a:prstGeom prst="ellipse">
            <a:avLst/>
          </a:prstGeom>
          <a:solidFill>
            <a:srgbClr val="006D77">
              <a:alpha val="10000"/>
            </a:srgbClr>
          </a:solidFill>
        </p:spPr>
      </p:sp>
      <p:pic>
        <p:nvPicPr>
          <p:cNvPr id="14" name="pptanim_0_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9650" y="1660773"/>
            <a:ext cx="171450" cy="171450"/>
          </a:xfrm>
          <a:prstGeom prst="rect">
            <a:avLst/>
          </a:prstGeom>
        </p:spPr>
      </p:pic>
      <p:sp>
        <p:nvSpPr>
          <p:cNvPr id="15" name="pptanim_0_3"/>
          <p:cNvSpPr/>
          <p:nvPr/>
        </p:nvSpPr>
        <p:spPr>
          <a:xfrm>
            <a:off x="1381125" y="1609725"/>
            <a:ext cx="3026122" cy="304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29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守角 (Corner Enclosure)</a:t>
            </a:r>
            <a:endParaRPr lang="en-US" sz="1800" dirty="0"/>
          </a:p>
        </p:txBody>
      </p:sp>
      <p:sp>
        <p:nvSpPr>
          <p:cNvPr id="16" name="pptanim_0_4"/>
          <p:cNvSpPr/>
          <p:nvPr/>
        </p:nvSpPr>
        <p:spPr>
          <a:xfrm>
            <a:off x="923925" y="2066925"/>
            <a:ext cx="4781550" cy="59531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300" b="1" dirty="0">
                <a:solidFill>
                  <a:srgbClr val="4B556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核心定义：</a:t>
            </a:r>
            <a:r>
              <a:rPr lang="en-US" sz="1300" dirty="0">
                <a:solidFill>
                  <a:srgbClr val="4B556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在自己已占角的基础上，再落一子以巩固角部领地。</a:t>
            </a:r>
            <a:endParaRPr lang="en-US" sz="1300" dirty="0"/>
          </a:p>
        </p:txBody>
      </p:sp>
      <p:pic>
        <p:nvPicPr>
          <p:cNvPr id="17" name="pptanim_0_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3925" y="2884736"/>
            <a:ext cx="171450" cy="171450"/>
          </a:xfrm>
          <a:prstGeom prst="rect">
            <a:avLst/>
          </a:prstGeom>
        </p:spPr>
      </p:pic>
      <p:sp>
        <p:nvSpPr>
          <p:cNvPr id="18" name="pptanim_0_6"/>
          <p:cNvSpPr/>
          <p:nvPr/>
        </p:nvSpPr>
        <p:spPr>
          <a:xfrm>
            <a:off x="1171575" y="2776538"/>
            <a:ext cx="3848100" cy="304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00" b="1" dirty="0">
                <a:solidFill>
                  <a:srgbClr val="37415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提升稳定性：</a:t>
            </a:r>
            <a:r>
              <a:rPr lang="en-US" sz="1300" dirty="0">
                <a:solidFill>
                  <a:srgbClr val="37415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将不确定的角部转化为坚固的实地。</a:t>
            </a:r>
            <a:endParaRPr lang="en-US" sz="1300" dirty="0"/>
          </a:p>
        </p:txBody>
      </p:sp>
      <p:pic>
        <p:nvPicPr>
          <p:cNvPr id="19" name="pptanim_0_7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3925" y="3332411"/>
            <a:ext cx="171450" cy="171450"/>
          </a:xfrm>
          <a:prstGeom prst="rect">
            <a:avLst/>
          </a:prstGeom>
        </p:spPr>
      </p:pic>
      <p:sp>
        <p:nvSpPr>
          <p:cNvPr id="20" name="pptanim_0_8"/>
          <p:cNvSpPr/>
          <p:nvPr/>
        </p:nvSpPr>
        <p:spPr>
          <a:xfrm>
            <a:off x="1171575" y="3224213"/>
            <a:ext cx="4191000" cy="304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00" b="1" dirty="0">
                <a:solidFill>
                  <a:srgbClr val="37415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防守反击：</a:t>
            </a:r>
            <a:r>
              <a:rPr lang="en-US" sz="1300" dirty="0">
                <a:solidFill>
                  <a:srgbClr val="37415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构筑坚实防线，为后续中盘战斗提供支撑。</a:t>
            </a:r>
            <a:endParaRPr lang="en-US" sz="1300" dirty="0"/>
          </a:p>
        </p:txBody>
      </p:sp>
      <p:sp>
        <p:nvSpPr>
          <p:cNvPr id="21" name="pptanim_0_9"/>
          <p:cNvSpPr/>
          <p:nvPr/>
        </p:nvSpPr>
        <p:spPr>
          <a:xfrm>
            <a:off x="923925" y="3667125"/>
            <a:ext cx="4705350" cy="514350"/>
          </a:xfrm>
          <a:prstGeom prst="roundRect">
            <a:avLst>
              <a:gd name="adj" fmla="val 22222"/>
            </a:avLst>
          </a:prstGeom>
          <a:solidFill>
            <a:srgbClr val="F0FDFA"/>
          </a:solidFill>
          <a:ln w="9525">
            <a:solidFill>
              <a:srgbClr val="83C5BE">
                <a:alpha val="30000"/>
              </a:srgbClr>
            </a:solidFill>
            <a:prstDash val="solid"/>
          </a:ln>
        </p:spPr>
      </p:sp>
      <p:sp>
        <p:nvSpPr>
          <p:cNvPr id="22" name="pptanim_0_10"/>
          <p:cNvSpPr/>
          <p:nvPr/>
        </p:nvSpPr>
        <p:spPr>
          <a:xfrm>
            <a:off x="1047750" y="3819525"/>
            <a:ext cx="2990850" cy="23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06D7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推荐招法：小飞守角（级位阶段首选）</a:t>
            </a:r>
            <a:endParaRPr lang="en-US" sz="1300" dirty="0"/>
          </a:p>
        </p:txBody>
      </p:sp>
      <p:sp>
        <p:nvSpPr>
          <p:cNvPr id="23" name="pptanim_1_11"/>
          <p:cNvSpPr/>
          <p:nvPr/>
        </p:nvSpPr>
        <p:spPr>
          <a:xfrm>
            <a:off x="6248400" y="1257300"/>
            <a:ext cx="5334000" cy="3238500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ln w="9525">
            <a:solidFill>
              <a:srgbClr val="F3F4F6"/>
            </a:solidFill>
            <a:prstDash val="solid"/>
          </a:ln>
          <a:effectLst>
            <a:outerShdw blurRad="19050" dist="9525" dir="5400000" algn="bl" rotWithShape="0">
              <a:srgbClr val="000000">
                <a:alpha val="5000"/>
              </a:srgbClr>
            </a:outerShdw>
          </a:effectLst>
        </p:spPr>
      </p:sp>
      <p:sp>
        <p:nvSpPr>
          <p:cNvPr id="24" name="pptanim_1_12"/>
          <p:cNvSpPr/>
          <p:nvPr/>
        </p:nvSpPr>
        <p:spPr>
          <a:xfrm>
            <a:off x="6562725" y="1571625"/>
            <a:ext cx="342900" cy="342900"/>
          </a:xfrm>
          <a:prstGeom prst="ellipse">
            <a:avLst/>
          </a:prstGeom>
          <a:solidFill>
            <a:srgbClr val="D4AF37">
              <a:alpha val="10000"/>
            </a:srgbClr>
          </a:solidFill>
        </p:spPr>
      </p:sp>
      <p:pic>
        <p:nvPicPr>
          <p:cNvPr id="25" name="pptanim_1_1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48450" y="1660773"/>
            <a:ext cx="171450" cy="171450"/>
          </a:xfrm>
          <a:prstGeom prst="rect">
            <a:avLst/>
          </a:prstGeom>
        </p:spPr>
      </p:pic>
      <p:sp>
        <p:nvSpPr>
          <p:cNvPr id="26" name="pptanim_1_14"/>
          <p:cNvSpPr/>
          <p:nvPr/>
        </p:nvSpPr>
        <p:spPr>
          <a:xfrm>
            <a:off x="7019925" y="1609725"/>
            <a:ext cx="2996208" cy="304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29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挂角 (Corner Approach)</a:t>
            </a:r>
            <a:endParaRPr lang="en-US" sz="1800" dirty="0"/>
          </a:p>
        </p:txBody>
      </p:sp>
      <p:sp>
        <p:nvSpPr>
          <p:cNvPr id="27" name="pptanim_1_15"/>
          <p:cNvSpPr/>
          <p:nvPr/>
        </p:nvSpPr>
        <p:spPr>
          <a:xfrm>
            <a:off x="6562725" y="2066925"/>
            <a:ext cx="4781550" cy="31670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300" b="1" dirty="0">
                <a:solidFill>
                  <a:srgbClr val="4B556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核心定义：</a:t>
            </a:r>
            <a:r>
              <a:rPr lang="en-US" sz="1300" dirty="0">
                <a:solidFill>
                  <a:srgbClr val="4B556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主动在对手已占角的区域落子，进行限制或侵入。</a:t>
            </a:r>
            <a:endParaRPr lang="en-US" sz="1300" dirty="0"/>
          </a:p>
        </p:txBody>
      </p:sp>
      <p:pic>
        <p:nvPicPr>
          <p:cNvPr id="28" name="pptanim_1_1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62725" y="2606129"/>
            <a:ext cx="171450" cy="171450"/>
          </a:xfrm>
          <a:prstGeom prst="rect">
            <a:avLst/>
          </a:prstGeom>
        </p:spPr>
      </p:pic>
      <p:sp>
        <p:nvSpPr>
          <p:cNvPr id="29" name="pptanim_1_17"/>
          <p:cNvSpPr/>
          <p:nvPr/>
        </p:nvSpPr>
        <p:spPr>
          <a:xfrm>
            <a:off x="6810375" y="2497931"/>
            <a:ext cx="3848100" cy="304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00" b="1" dirty="0">
                <a:solidFill>
                  <a:srgbClr val="37415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压缩空间：</a:t>
            </a:r>
            <a:r>
              <a:rPr lang="en-US" sz="1300" dirty="0">
                <a:solidFill>
                  <a:srgbClr val="37415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阻止对手轻松守角，限制其阵势扩张。</a:t>
            </a:r>
            <a:endParaRPr lang="en-US" sz="1300" dirty="0"/>
          </a:p>
        </p:txBody>
      </p:sp>
      <p:pic>
        <p:nvPicPr>
          <p:cNvPr id="30" name="pptanim_1_1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62725" y="3053804"/>
            <a:ext cx="171450" cy="171450"/>
          </a:xfrm>
          <a:prstGeom prst="rect">
            <a:avLst/>
          </a:prstGeom>
        </p:spPr>
      </p:pic>
      <p:sp>
        <p:nvSpPr>
          <p:cNvPr id="31" name="pptanim_1_19"/>
          <p:cNvSpPr/>
          <p:nvPr/>
        </p:nvSpPr>
        <p:spPr>
          <a:xfrm>
            <a:off x="6810375" y="2945606"/>
            <a:ext cx="4191000" cy="304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00" b="1" dirty="0">
                <a:solidFill>
                  <a:srgbClr val="37415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主动争夺：</a:t>
            </a:r>
            <a:r>
              <a:rPr lang="en-US" sz="1300" dirty="0">
                <a:solidFill>
                  <a:srgbClr val="37415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将战斗引入对方势力范围，打乱对手布局。</a:t>
            </a:r>
            <a:endParaRPr lang="en-US" sz="1300" dirty="0"/>
          </a:p>
        </p:txBody>
      </p:sp>
      <p:sp>
        <p:nvSpPr>
          <p:cNvPr id="32" name="pptanim_1_20"/>
          <p:cNvSpPr/>
          <p:nvPr/>
        </p:nvSpPr>
        <p:spPr>
          <a:xfrm>
            <a:off x="6562725" y="3667125"/>
            <a:ext cx="4705350" cy="514350"/>
          </a:xfrm>
          <a:prstGeom prst="roundRect">
            <a:avLst>
              <a:gd name="adj" fmla="val 22222"/>
            </a:avLst>
          </a:prstGeom>
          <a:solidFill>
            <a:srgbClr val="FFFDF5"/>
          </a:solidFill>
          <a:ln w="9525">
            <a:solidFill>
              <a:srgbClr val="D4AF37">
                <a:alpha val="30000"/>
              </a:srgbClr>
            </a:solidFill>
            <a:prstDash val="solid"/>
          </a:ln>
        </p:spPr>
      </p:sp>
      <p:sp>
        <p:nvSpPr>
          <p:cNvPr id="33" name="pptanim_1_21"/>
          <p:cNvSpPr/>
          <p:nvPr/>
        </p:nvSpPr>
        <p:spPr>
          <a:xfrm>
            <a:off x="6686550" y="3819525"/>
            <a:ext cx="2990850" cy="23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D4AF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推荐招法：小飞挂角（级位阶段首选）</a:t>
            </a:r>
            <a:endParaRPr lang="en-US" sz="1300" dirty="0"/>
          </a:p>
        </p:txBody>
      </p:sp>
      <p:sp>
        <p:nvSpPr>
          <p:cNvPr id="34" name="pptanim_2_22"/>
          <p:cNvSpPr/>
          <p:nvPr/>
        </p:nvSpPr>
        <p:spPr>
          <a:xfrm>
            <a:off x="609600" y="5029200"/>
            <a:ext cx="10972800" cy="15240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9525">
            <a:solidFill>
              <a:srgbClr val="F3F4F6"/>
            </a:solidFill>
            <a:prstDash val="solid"/>
          </a:ln>
          <a:effectLst>
            <a:outerShdw blurRad="19050" dist="9525" dir="5400000" algn="bl" rotWithShape="0">
              <a:srgbClr val="000000">
                <a:alpha val="5000"/>
              </a:srgbClr>
            </a:outerShdw>
          </a:effectLst>
        </p:spPr>
      </p:sp>
      <p:pic>
        <p:nvPicPr>
          <p:cNvPr id="35" name="pptanim_2_23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7725" y="5362426"/>
            <a:ext cx="238125" cy="238125"/>
          </a:xfrm>
          <a:prstGeom prst="rect">
            <a:avLst/>
          </a:prstGeom>
        </p:spPr>
      </p:pic>
      <p:sp>
        <p:nvSpPr>
          <p:cNvPr id="36" name="pptanim_2_24"/>
          <p:cNvSpPr/>
          <p:nvPr/>
        </p:nvSpPr>
        <p:spPr>
          <a:xfrm>
            <a:off x="1200150" y="5360194"/>
            <a:ext cx="1981200" cy="2667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9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级位阶段学习路径建议</a:t>
            </a:r>
            <a:endParaRPr lang="en-US" sz="1500" dirty="0"/>
          </a:p>
        </p:txBody>
      </p:sp>
      <p:sp>
        <p:nvSpPr>
          <p:cNvPr id="37" name="pptanim_2_25"/>
          <p:cNvSpPr/>
          <p:nvPr/>
        </p:nvSpPr>
        <p:spPr>
          <a:xfrm>
            <a:off x="847725" y="5684044"/>
            <a:ext cx="10572750" cy="59531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300" dirty="0">
                <a:solidFill>
                  <a:srgbClr val="4B556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初学者在学习过程中，应优先熟练掌握</a:t>
            </a:r>
            <a:r>
              <a:rPr lang="en-US" sz="1300" b="1" dirty="0">
                <a:solidFill>
                  <a:srgbClr val="006D7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小飞守角</a:t>
            </a:r>
            <a:r>
              <a:rPr lang="en-US" sz="1300" dirty="0">
                <a:solidFill>
                  <a:srgbClr val="4B556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与</a:t>
            </a:r>
            <a:r>
              <a:rPr lang="en-US" sz="1300" b="1" dirty="0">
                <a:solidFill>
                  <a:srgbClr val="D4AF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小飞挂角</a:t>
            </a:r>
            <a:r>
              <a:rPr lang="en-US" sz="1300" dirty="0">
                <a:solidFill>
                  <a:srgbClr val="4B556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。大飞类及其他复杂变招容易产生剧烈的战斗变化，建议在此阶段打好基础后再逐步深入了解。</a:t>
            </a:r>
            <a:endParaRPr lang="en-US" sz="13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4235</Words>
  <Application>WPS 演示</Application>
  <PresentationFormat>On-screen Show (16:9)</PresentationFormat>
  <Paragraphs>613</Paragraphs>
  <Slides>23</Slides>
  <Notes>23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1" baseType="lpstr">
      <vt:lpstr>Arial</vt:lpstr>
      <vt:lpstr>宋体</vt:lpstr>
      <vt:lpstr>Wingdings</vt:lpstr>
      <vt:lpstr>微软雅黑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creator>PptxGenJS</dc:creator>
  <dc:subject>PptxGenJS Presentation</dc:subject>
  <cp:lastModifiedBy>弈心围棋程老师13393591712</cp:lastModifiedBy>
  <cp:revision>3</cp:revision>
  <dcterms:created xsi:type="dcterms:W3CDTF">2026-07-22T01:30:00Z</dcterms:created>
  <dcterms:modified xsi:type="dcterms:W3CDTF">2026-07-22T02:41:25Z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0A31CC859DBA4FA8ABA834FB947C10BC_12</vt:lpwstr>
  </property>
  <property fmtid="{D5CDD505-2E9C-101B-9397-08002B2CF9AE}" pid="3" name="KSOProductBuildVer">
    <vt:lpwstr>2052-12.1.0.23542</vt:lpwstr>
  </property>
</Properties>
</file>